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77"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6" r:id="rId25"/>
    <p:sldId id="275" r:id="rId26"/>
  </p:sldIdLst>
  <p:sldSz cx="14630400" cy="8229600"/>
  <p:notesSz cx="8229600" cy="14630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0220B-45E8-4738-822A-DC0777C9E47C}" v="1" dt="2025-11-10T14:16:49.609"/>
    <p1510:client id="{805A4F42-897F-3B03-1DDF-05299BFBCB21}" v="162" dt="2025-11-02T15:57:23.064"/>
    <p1510:client id="{E7BEDFD8-2C33-B8AC-B1AA-3F3C5C7349AE}" v="179" dt="2025-11-02T15:52:57.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6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1223-4440-5077-5E67-247EB8300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E6D1B-FFB9-E388-A695-B521AF0F1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1BEAB-F669-D3C6-C99A-1C9420BB5E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F07CCA-1D68-576A-4527-3A2B5F756F09}"/>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10024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AC3F-AF31-E3CB-6658-3CA885AB3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9238C-585E-C5AD-7796-ED0A3A2C7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5B5D8-D6C5-6713-F3B4-49A18D85C9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33B4DA-A551-6F81-1072-22568DBE3F9D}"/>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39186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332104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47726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176585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248670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19458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233184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259508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52730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59672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4068012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hyperlink" Target="http://www.viereck-kunst.de/index.php/kunst/bildergalerie/gestalten-in-der-bibel/"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viereck-kunst.d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search?q=lass+deinen+mund+stille+sein&amp;sca_esv=89c0b9e6faeb52cb&amp;source=hp&amp;ei=YHQDacqOCfuD9u8P79XHyA4&amp;iflsig=AOw8s4IAAAAAaQOCcPd2G6bPWahnpDN1ZfPjtIKZ5bO_&amp;oq=youtube+lass+deinen+mund+still&amp;gs_lp=Egdnd3Mtd2l6Ih55b3V0dWJlIGxhc3MgZGVpbmVuIG11bmQgc3RpbGwqAggAMgYQABgWGB4yBhAAGBYYHjIGEAAYFhgeMgYQABgWGB4yBhAAGBYYHjIGEAAYFhgeMggQABiABBiiBDIIEAAYogQYiQUyCBAAGIAEGKIEMggQABiABBiiBEiOTlAAWPc1cAB4AJABAJgBtAGgAd0UqgEEMjQuNrgBAcgBAPgBAZgCHKAC5hXCAgsQLhiABBixAxiDAcICERAuGIAEGLEDGNEDGIMBGMcBwgILEAAYgAQYsQMYgwHCAg4QLhiABBixAxiDARiKBcICCBAuGIAEGLEDwgIIEAAYgAQYsQPCAgUQLhiABMICBRAAGIAEwgIFEAAY7wXCAgUQIRifBZgDAJIHBTE3LjExoAeB4AGyBwUxNy4xMbgH5hXCBwcyLTEyLjE2yAfaAQ&amp;sclient=gws-wiz&amp;safe=active&amp;ssui=on#fpstate=ive&amp;vld=cid:b13128f2,vid:FafZFojtscU,st:0"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mailto:sigridschorn@t-online.d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155031"/>
            <a:ext cx="7556421" cy="1240155"/>
          </a:xfrm>
          <a:prstGeom prst="rect">
            <a:avLst/>
          </a:prstGeom>
          <a:noFill/>
          <a:ln/>
        </p:spPr>
        <p:txBody>
          <a:bodyPr wrap="square" lIns="0" tIns="0" rIns="0" bIns="0" rtlCol="0" anchor="t"/>
          <a:lstStyle/>
          <a:p>
            <a:pPr marL="0" indent="0" algn="l">
              <a:lnSpc>
                <a:spcPts val="4850"/>
              </a:lnSpc>
              <a:buNone/>
            </a:pPr>
            <a:r>
              <a:rPr lang="en-US" sz="3900" b="1">
                <a:solidFill>
                  <a:srgbClr val="484237"/>
                </a:solidFill>
                <a:latin typeface="Inter Bold" pitchFamily="34" charset="0"/>
                <a:ea typeface="Inter Bold" pitchFamily="34" charset="-122"/>
                <a:cs typeface="Inter Bold" pitchFamily="34" charset="-120"/>
              </a:rPr>
              <a:t>Das spirituelle Angebot der Frauen-Tankstelle</a:t>
            </a:r>
            <a:endParaRPr lang="en-US" sz="3900"/>
          </a:p>
        </p:txBody>
      </p:sp>
      <p:sp>
        <p:nvSpPr>
          <p:cNvPr id="4" name="Text 1"/>
          <p:cNvSpPr/>
          <p:nvPr/>
        </p:nvSpPr>
        <p:spPr>
          <a:xfrm>
            <a:off x="6280191" y="3692843"/>
            <a:ext cx="6953210" cy="2238058"/>
          </a:xfrm>
          <a:prstGeom prst="rect">
            <a:avLst/>
          </a:prstGeom>
          <a:noFill/>
          <a:ln/>
        </p:spPr>
        <p:txBody>
          <a:bodyPr wrap="square" lIns="0" tIns="0" rIns="0" bIns="0" rtlCol="0" anchor="t"/>
          <a:lstStyle/>
          <a:p>
            <a:pPr marL="0" indent="0" algn="l">
              <a:lnSpc>
                <a:spcPts val="3100"/>
              </a:lnSpc>
              <a:buNone/>
            </a:pPr>
            <a:r>
              <a:rPr lang="en-US" sz="1950" dirty="0">
                <a:solidFill>
                  <a:srgbClr val="746558"/>
                </a:solidFill>
                <a:latin typeface="Inter" pitchFamily="34" charset="0"/>
                <a:ea typeface="Inter"/>
                <a:cs typeface="Inter" pitchFamily="34" charset="-120"/>
              </a:rPr>
              <a:t>Das spirituelle </a:t>
            </a:r>
            <a:r>
              <a:rPr lang="en-US" sz="1950" dirty="0" err="1">
                <a:solidFill>
                  <a:srgbClr val="746558"/>
                </a:solidFill>
                <a:latin typeface="Inter" pitchFamily="34" charset="0"/>
                <a:ea typeface="Inter"/>
                <a:cs typeface="Inter" pitchFamily="34" charset="-120"/>
              </a:rPr>
              <a:t>Angebot</a:t>
            </a:r>
            <a:r>
              <a:rPr lang="en-US" sz="1950" dirty="0">
                <a:solidFill>
                  <a:srgbClr val="746558"/>
                </a:solidFill>
                <a:latin typeface="Inter" pitchFamily="34" charset="0"/>
                <a:ea typeface="Inter"/>
                <a:cs typeface="Inter" pitchFamily="34" charset="-120"/>
              </a:rPr>
              <a:t> der Frauen-</a:t>
            </a:r>
            <a:r>
              <a:rPr lang="en-US" sz="1950" dirty="0" err="1">
                <a:solidFill>
                  <a:srgbClr val="746558"/>
                </a:solidFill>
                <a:latin typeface="Inter" pitchFamily="34" charset="0"/>
                <a:ea typeface="Inter"/>
                <a:cs typeface="Inter" pitchFamily="34" charset="-120"/>
              </a:rPr>
              <a:t>Tankstelle</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steht</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unter</a:t>
            </a:r>
            <a:r>
              <a:rPr lang="en-US" sz="1950" dirty="0">
                <a:solidFill>
                  <a:srgbClr val="746558"/>
                </a:solidFill>
                <a:latin typeface="Inter" pitchFamily="34" charset="0"/>
                <a:ea typeface="Inter"/>
                <a:cs typeface="Inter" pitchFamily="34" charset="-120"/>
              </a:rPr>
              <a:t> dem Motto der Gruppe </a:t>
            </a:r>
            <a:r>
              <a:rPr lang="en-US" sz="1950" b="1" dirty="0">
                <a:solidFill>
                  <a:srgbClr val="D3C5B6"/>
                </a:solidFill>
                <a:latin typeface="Inter" pitchFamily="34" charset="0"/>
                <a:ea typeface="Inter"/>
                <a:cs typeface="Inter" pitchFamily="34" charset="-120"/>
              </a:rPr>
              <a:t>„</a:t>
            </a:r>
            <a:r>
              <a:rPr lang="en-US" sz="1950" b="1" dirty="0" err="1">
                <a:solidFill>
                  <a:srgbClr val="D3C5B6"/>
                </a:solidFill>
                <a:latin typeface="Inter" pitchFamily="34" charset="0"/>
                <a:ea typeface="Inter"/>
                <a:cs typeface="Inter" pitchFamily="34" charset="-120"/>
              </a:rPr>
              <a:t>Verbindungen</a:t>
            </a:r>
            <a:r>
              <a:rPr lang="en-US" sz="1950" b="1" dirty="0">
                <a:solidFill>
                  <a:srgbClr val="D3C5B6"/>
                </a:solidFill>
                <a:latin typeface="Inter" pitchFamily="34" charset="0"/>
                <a:ea typeface="Inter"/>
                <a:cs typeface="Inter" pitchFamily="34" charset="-120"/>
              </a:rPr>
              <a:t>, die </a:t>
            </a:r>
            <a:r>
              <a:rPr lang="en-US" sz="1950" b="1" dirty="0" err="1">
                <a:solidFill>
                  <a:srgbClr val="D3C5B6"/>
                </a:solidFill>
                <a:latin typeface="Inter" pitchFamily="34" charset="0"/>
                <a:ea typeface="Inter"/>
                <a:cs typeface="Inter" pitchFamily="34" charset="-120"/>
              </a:rPr>
              <a:t>bewegen</a:t>
            </a:r>
            <a:r>
              <a:rPr lang="en-US" sz="1950" b="1" dirty="0">
                <a:solidFill>
                  <a:srgbClr val="D3C5B6"/>
                </a:solidFill>
                <a:latin typeface="Inter" pitchFamily="34" charset="0"/>
                <a:ea typeface="Inter"/>
                <a:cs typeface="Inter" pitchFamily="34" charset="-120"/>
              </a:rPr>
              <a:t>…"</a:t>
            </a:r>
            <a:r>
              <a:rPr lang="en-US" sz="1950" dirty="0">
                <a:solidFill>
                  <a:srgbClr val="746558"/>
                </a:solidFill>
                <a:latin typeface="Inter" pitchFamily="34" charset="0"/>
                <a:ea typeface="Inter"/>
                <a:cs typeface="Inter" pitchFamily="34" charset="-120"/>
              </a:rPr>
              <a:t> und </a:t>
            </a:r>
            <a:r>
              <a:rPr lang="en-US" sz="1950" dirty="0" err="1">
                <a:solidFill>
                  <a:srgbClr val="746558"/>
                </a:solidFill>
                <a:latin typeface="Inter" pitchFamily="34" charset="0"/>
                <a:ea typeface="Inter"/>
                <a:cs typeface="Inter" pitchFamily="34" charset="-120"/>
              </a:rPr>
              <a:t>schafft</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einen</a:t>
            </a:r>
            <a:r>
              <a:rPr lang="en-US" sz="1950" dirty="0">
                <a:solidFill>
                  <a:srgbClr val="746558"/>
                </a:solidFill>
                <a:latin typeface="Inter" pitchFamily="34" charset="0"/>
                <a:ea typeface="Inter"/>
                <a:cs typeface="Inter" pitchFamily="34" charset="-120"/>
              </a:rPr>
              <a:t> Raum für </a:t>
            </a:r>
            <a:r>
              <a:rPr lang="en-US" sz="1950" dirty="0" err="1">
                <a:solidFill>
                  <a:srgbClr val="746558"/>
                </a:solidFill>
                <a:latin typeface="Inter" pitchFamily="34" charset="0"/>
                <a:ea typeface="Inter"/>
                <a:cs typeface="Inter" pitchFamily="34" charset="-120"/>
              </a:rPr>
              <a:t>Besinnung</a:t>
            </a:r>
            <a:r>
              <a:rPr lang="en-US" sz="1950" dirty="0">
                <a:solidFill>
                  <a:srgbClr val="746558"/>
                </a:solidFill>
                <a:latin typeface="Inter" pitchFamily="34" charset="0"/>
                <a:ea typeface="Inter"/>
                <a:cs typeface="Inter" pitchFamily="34" charset="-120"/>
              </a:rPr>
              <a:t>, Stille, die </a:t>
            </a:r>
            <a:r>
              <a:rPr lang="en-US" sz="1950" dirty="0" err="1">
                <a:solidFill>
                  <a:srgbClr val="746558"/>
                </a:solidFill>
                <a:latin typeface="Inter" pitchFamily="34" charset="0"/>
                <a:ea typeface="Inter"/>
                <a:cs typeface="Inter" pitchFamily="34" charset="-120"/>
              </a:rPr>
              <a:t>Begegnung</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mit</a:t>
            </a:r>
            <a:r>
              <a:rPr lang="en-US" sz="1950" dirty="0">
                <a:solidFill>
                  <a:srgbClr val="746558"/>
                </a:solidFill>
                <a:latin typeface="Inter" pitchFamily="34" charset="0"/>
                <a:ea typeface="Inter"/>
                <a:cs typeface="Inter" pitchFamily="34" charset="-120"/>
              </a:rPr>
              <a:t> Jesus/Gott/der </a:t>
            </a:r>
            <a:r>
              <a:rPr lang="en-US" sz="1950" dirty="0" err="1">
                <a:solidFill>
                  <a:srgbClr val="746558"/>
                </a:solidFill>
                <a:latin typeface="Inter" pitchFamily="34" charset="0"/>
                <a:ea typeface="Inter"/>
                <a:cs typeface="Inter" pitchFamily="34" charset="-120"/>
              </a:rPr>
              <a:t>Heiligen</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Geistkraft</a:t>
            </a:r>
            <a:r>
              <a:rPr lang="en-US" sz="1950" dirty="0">
                <a:solidFill>
                  <a:srgbClr val="746558"/>
                </a:solidFill>
                <a:latin typeface="Inter" pitchFamily="34" charset="0"/>
                <a:ea typeface="Inter"/>
                <a:cs typeface="Inter" pitchFamily="34" charset="-120"/>
              </a:rPr>
              <a:t> und für die Gemeinschaft. Unser </a:t>
            </a:r>
            <a:r>
              <a:rPr lang="en-US" sz="1950" dirty="0" err="1">
                <a:solidFill>
                  <a:srgbClr val="746558"/>
                </a:solidFill>
                <a:latin typeface="Inter" pitchFamily="34" charset="0"/>
                <a:ea typeface="Inter"/>
                <a:cs typeface="Inter" pitchFamily="34" charset="-120"/>
              </a:rPr>
              <a:t>Plakat</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ist</a:t>
            </a:r>
            <a:r>
              <a:rPr lang="en-US" sz="1950" dirty="0">
                <a:solidFill>
                  <a:srgbClr val="746558"/>
                </a:solidFill>
                <a:latin typeface="Inter" pitchFamily="34" charset="0"/>
                <a:ea typeface="Inter"/>
                <a:cs typeface="Inter" pitchFamily="34" charset="-120"/>
              </a:rPr>
              <a:t> immer </a:t>
            </a:r>
            <a:r>
              <a:rPr lang="en-US" sz="1950" dirty="0" err="1">
                <a:solidFill>
                  <a:srgbClr val="746558"/>
                </a:solidFill>
                <a:latin typeface="Inter" pitchFamily="34" charset="0"/>
                <a:ea typeface="Inter"/>
                <a:cs typeface="Inter" pitchFamily="34" charset="-120"/>
              </a:rPr>
              <a:t>gleich</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gestaltet</a:t>
            </a:r>
            <a:r>
              <a:rPr lang="en-US" sz="1950" dirty="0">
                <a:solidFill>
                  <a:srgbClr val="746558"/>
                </a:solidFill>
                <a:latin typeface="Inter" pitchFamily="34" charset="0"/>
                <a:ea typeface="Inter"/>
                <a:cs typeface="Inter" pitchFamily="34" charset="-120"/>
              </a:rPr>
              <a:t> – </a:t>
            </a:r>
            <a:r>
              <a:rPr lang="en-US" sz="1950" dirty="0" err="1">
                <a:solidFill>
                  <a:srgbClr val="746558"/>
                </a:solidFill>
                <a:latin typeface="Inter" pitchFamily="34" charset="0"/>
                <a:ea typeface="Inter"/>
                <a:cs typeface="Inter" pitchFamily="34" charset="-120"/>
              </a:rPr>
              <a:t>nur</a:t>
            </a:r>
            <a:r>
              <a:rPr lang="en-US" sz="1950" dirty="0">
                <a:solidFill>
                  <a:srgbClr val="746558"/>
                </a:solidFill>
                <a:latin typeface="Inter" pitchFamily="34" charset="0"/>
                <a:ea typeface="Inter"/>
                <a:cs typeface="Inter" pitchFamily="34" charset="-120"/>
              </a:rPr>
              <a:t> Datum, Ort und Thema </a:t>
            </a:r>
            <a:r>
              <a:rPr lang="en-US" sz="1950" dirty="0" err="1">
                <a:solidFill>
                  <a:srgbClr val="746558"/>
                </a:solidFill>
                <a:latin typeface="Inter" pitchFamily="34" charset="0"/>
                <a:ea typeface="Inter"/>
                <a:cs typeface="Inter" pitchFamily="34" charset="-120"/>
              </a:rPr>
              <a:t>werden</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ausgetauscht</a:t>
            </a:r>
            <a:r>
              <a:rPr lang="en-US" sz="1950" dirty="0">
                <a:solidFill>
                  <a:srgbClr val="746558"/>
                </a:solidFill>
                <a:latin typeface="Inter" pitchFamily="34" charset="0"/>
                <a:ea typeface="Inter"/>
                <a:cs typeface="Inter" pitchFamily="34" charset="-120"/>
              </a:rPr>
              <a:t>.</a:t>
            </a:r>
          </a:p>
          <a:p>
            <a:pPr marL="0" indent="0" algn="l">
              <a:lnSpc>
                <a:spcPts val="3100"/>
              </a:lnSpc>
              <a:buNone/>
            </a:pPr>
            <a:endParaRPr lang="en-US" sz="1950">
              <a:solidFill>
                <a:srgbClr val="746558"/>
              </a:solidFill>
              <a:latin typeface="Inter" pitchFamily="34" charset="0"/>
              <a:ea typeface="Inter" pitchFamily="34" charset="-122"/>
              <a:cs typeface="Inter" pitchFamily="34" charset="-120"/>
            </a:endParaRPr>
          </a:p>
          <a:p>
            <a:pPr marL="0" indent="0" algn="l">
              <a:lnSpc>
                <a:spcPts val="3100"/>
              </a:lnSpc>
              <a:buNone/>
            </a:pPr>
            <a:endParaRPr lang="en-US" sz="1950">
              <a:solidFill>
                <a:srgbClr val="746558"/>
              </a:solidFill>
              <a:latin typeface="Inter" pitchFamily="34" charset="0"/>
              <a:ea typeface="Inter" pitchFamily="34" charset="-122"/>
              <a:cs typeface="Inter" pitchFamily="34" charset="-120"/>
            </a:endParaRPr>
          </a:p>
          <a:p>
            <a:pPr marL="0" indent="0" algn="ctr">
              <a:lnSpc>
                <a:spcPts val="3100"/>
              </a:lnSpc>
              <a:buNone/>
            </a:pPr>
            <a:r>
              <a:rPr lang="en-US" sz="1950" dirty="0">
                <a:solidFill>
                  <a:srgbClr val="746558"/>
                </a:solidFill>
                <a:latin typeface="Inter" pitchFamily="34" charset="0"/>
                <a:ea typeface="Inter"/>
                <a:cs typeface="Inter" pitchFamily="34" charset="-120"/>
              </a:rPr>
              <a:t>Dieses </a:t>
            </a:r>
            <a:r>
              <a:rPr lang="en-US" sz="1950" dirty="0" err="1">
                <a:solidFill>
                  <a:srgbClr val="746558"/>
                </a:solidFill>
                <a:latin typeface="Inter" pitchFamily="34" charset="0"/>
                <a:ea typeface="Inter"/>
                <a:cs typeface="Inter" pitchFamily="34" charset="-120"/>
              </a:rPr>
              <a:t>Angebot</a:t>
            </a:r>
            <a:r>
              <a:rPr lang="en-US" sz="1950" dirty="0">
                <a:solidFill>
                  <a:srgbClr val="746558"/>
                </a:solidFill>
                <a:latin typeface="Inter" pitchFamily="34" charset="0"/>
                <a:ea typeface="Inter"/>
                <a:cs typeface="Inter" pitchFamily="34" charset="-120"/>
              </a:rPr>
              <a:t> </a:t>
            </a:r>
            <a:r>
              <a:rPr lang="en-US" sz="1950" dirty="0" err="1">
                <a:solidFill>
                  <a:srgbClr val="746558"/>
                </a:solidFill>
                <a:latin typeface="Inter" pitchFamily="34" charset="0"/>
                <a:ea typeface="Inter"/>
                <a:cs typeface="Inter" pitchFamily="34" charset="-120"/>
              </a:rPr>
              <a:t>entstand</a:t>
            </a:r>
            <a:r>
              <a:rPr lang="en-US" sz="1950" dirty="0">
                <a:solidFill>
                  <a:srgbClr val="746558"/>
                </a:solidFill>
                <a:latin typeface="Inter" pitchFamily="34" charset="0"/>
                <a:ea typeface="Inter"/>
                <a:cs typeface="Inter" pitchFamily="34" charset="-120"/>
              </a:rPr>
              <a:t> auf Initiative von Ruth Maier. </a:t>
            </a:r>
          </a:p>
          <a:p>
            <a:pPr algn="ctr">
              <a:lnSpc>
                <a:spcPts val="3100"/>
              </a:lnSpc>
            </a:pPr>
            <a:r>
              <a:rPr lang="en-US" sz="1950" dirty="0">
                <a:solidFill>
                  <a:srgbClr val="746558"/>
                </a:solidFill>
                <a:latin typeface="Inter"/>
                <a:ea typeface="Inter"/>
                <a:cs typeface="Inter" pitchFamily="34" charset="-120"/>
              </a:rPr>
              <a:t>Susanne </a:t>
            </a:r>
            <a:r>
              <a:rPr lang="en-US" sz="1950" dirty="0" err="1">
                <a:solidFill>
                  <a:srgbClr val="746558"/>
                </a:solidFill>
                <a:latin typeface="Inter"/>
                <a:ea typeface="Inter"/>
                <a:cs typeface="Inter" pitchFamily="34" charset="-120"/>
              </a:rPr>
              <a:t>Hümmelchen</a:t>
            </a:r>
            <a:r>
              <a:rPr lang="en-US" sz="1950" dirty="0">
                <a:solidFill>
                  <a:srgbClr val="746558"/>
                </a:solidFill>
                <a:latin typeface="Inter"/>
                <a:ea typeface="Inter"/>
                <a:cs typeface="Inter" pitchFamily="34" charset="-120"/>
              </a:rPr>
              <a:t> und Sigrid Schorn </a:t>
            </a:r>
            <a:r>
              <a:rPr lang="en-US" sz="1950" dirty="0" err="1">
                <a:solidFill>
                  <a:srgbClr val="746558"/>
                </a:solidFill>
                <a:latin typeface="Inter"/>
                <a:ea typeface="Inter"/>
                <a:cs typeface="Inter" pitchFamily="34" charset="-120"/>
              </a:rPr>
              <a:t>bilden</a:t>
            </a:r>
            <a:r>
              <a:rPr lang="en-US" sz="1950" dirty="0">
                <a:solidFill>
                  <a:srgbClr val="746558"/>
                </a:solidFill>
                <a:latin typeface="Inter"/>
                <a:ea typeface="Inter"/>
                <a:cs typeface="Inter" pitchFamily="34" charset="-120"/>
              </a:rPr>
              <a:t> </a:t>
            </a:r>
            <a:r>
              <a:rPr lang="en-US" sz="1950" dirty="0" err="1">
                <a:solidFill>
                  <a:srgbClr val="746558"/>
                </a:solidFill>
                <a:latin typeface="Inter"/>
                <a:ea typeface="Inter"/>
                <a:cs typeface="Inter" pitchFamily="34" charset="-120"/>
              </a:rPr>
              <a:t>mit</a:t>
            </a:r>
            <a:r>
              <a:rPr lang="en-US" sz="1950" dirty="0">
                <a:solidFill>
                  <a:srgbClr val="746558"/>
                </a:solidFill>
                <a:latin typeface="Inter"/>
                <a:ea typeface="Inter"/>
                <a:cs typeface="Inter" pitchFamily="34" charset="-120"/>
              </a:rPr>
              <a:t> </a:t>
            </a:r>
            <a:r>
              <a:rPr lang="en-US" sz="1950" dirty="0" err="1">
                <a:solidFill>
                  <a:srgbClr val="746558"/>
                </a:solidFill>
                <a:latin typeface="Inter"/>
                <a:ea typeface="Inter"/>
                <a:cs typeface="Inter" pitchFamily="34" charset="-120"/>
              </a:rPr>
              <a:t>ihr</a:t>
            </a:r>
            <a:r>
              <a:rPr lang="en-US" sz="1950" dirty="0">
                <a:solidFill>
                  <a:srgbClr val="746558"/>
                </a:solidFill>
                <a:latin typeface="Inter"/>
                <a:ea typeface="Inter"/>
                <a:cs typeface="Inter" pitchFamily="34" charset="-120"/>
              </a:rPr>
              <a:t> das </a:t>
            </a:r>
            <a:r>
              <a:rPr lang="en-US" sz="1950" dirty="0" err="1">
                <a:solidFill>
                  <a:srgbClr val="746558"/>
                </a:solidFill>
                <a:latin typeface="Inter"/>
                <a:ea typeface="Inter"/>
                <a:cs typeface="Inter" pitchFamily="34" charset="-120"/>
              </a:rPr>
              <a:t>Vorbereitungs</a:t>
            </a:r>
            <a:r>
              <a:rPr lang="en-US" sz="1950" dirty="0">
                <a:solidFill>
                  <a:srgbClr val="746558"/>
                </a:solidFill>
                <a:latin typeface="Inter"/>
                <a:ea typeface="Inter"/>
                <a:cs typeface="Inter" pitchFamily="34" charset="-120"/>
              </a:rPr>
              <a:t>- und </a:t>
            </a:r>
            <a:r>
              <a:rPr lang="en-US" sz="1950" dirty="0" err="1">
                <a:solidFill>
                  <a:srgbClr val="746558"/>
                </a:solidFill>
                <a:latin typeface="Inter"/>
                <a:ea typeface="Inter"/>
                <a:cs typeface="Inter" pitchFamily="34" charset="-120"/>
              </a:rPr>
              <a:t>Durchführungsteam</a:t>
            </a:r>
            <a:r>
              <a:rPr lang="en-US" sz="1950" dirty="0">
                <a:solidFill>
                  <a:srgbClr val="746558"/>
                </a:solidFill>
                <a:latin typeface="Inter"/>
                <a:ea typeface="Inter"/>
                <a:cs typeface="Inter" pitchFamily="34" charset="-120"/>
              </a:rPr>
              <a:t>.</a:t>
            </a:r>
          </a:p>
          <a:p>
            <a:pPr marL="0" indent="0" algn="l">
              <a:lnSpc>
                <a:spcPts val="3100"/>
              </a:lnSpc>
              <a:buNone/>
            </a:pPr>
            <a:endParaRPr lang="en-US" sz="1950">
              <a:solidFill>
                <a:srgbClr val="746558"/>
              </a:solidFill>
              <a:latin typeface="Inter" pitchFamily="34" charset="0"/>
              <a:ea typeface="Inter" pitchFamily="34" charset="-122"/>
              <a:cs typeface="Inter" pitchFamily="34" charset="-120"/>
            </a:endParaRPr>
          </a:p>
          <a:p>
            <a:pPr marL="0" indent="0" algn="l">
              <a:lnSpc>
                <a:spcPts val="3100"/>
              </a:lnSpc>
              <a:buNone/>
            </a:pPr>
            <a:endParaRPr lang="en-US" sz="1950">
              <a:solidFill>
                <a:srgbClr val="746558"/>
              </a:solidFill>
              <a:latin typeface="Inter" pitchFamily="34" charset="0"/>
              <a:ea typeface="Inter" pitchFamily="34" charset="-122"/>
              <a:cs typeface="Inter" pitchFamily="34" charset="-120"/>
            </a:endParaRPr>
          </a:p>
          <a:p>
            <a:pPr marL="0" indent="0" algn="l">
              <a:lnSpc>
                <a:spcPts val="3100"/>
              </a:lnSpc>
              <a:buNone/>
            </a:pPr>
            <a:endParaRPr lang="en-US" sz="19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3271" y="311587"/>
            <a:ext cx="2266712" cy="283369"/>
          </a:xfrm>
          <a:prstGeom prst="rect">
            <a:avLst/>
          </a:prstGeom>
          <a:noFill/>
          <a:ln/>
        </p:spPr>
        <p:txBody>
          <a:bodyPr wrap="none" lIns="0" tIns="0" rIns="0" bIns="0" rtlCol="0" anchor="t"/>
          <a:lstStyle/>
          <a:p>
            <a:pPr marL="0" indent="0" algn="l">
              <a:lnSpc>
                <a:spcPts val="2200"/>
              </a:lnSpc>
              <a:buNone/>
            </a:pPr>
            <a:r>
              <a:rPr lang="en-US" sz="2000" b="1">
                <a:solidFill>
                  <a:srgbClr val="443728"/>
                </a:solidFill>
                <a:latin typeface="Crimson Pro Bold" pitchFamily="34" charset="0"/>
                <a:ea typeface="Crimson Pro Bold" pitchFamily="34" charset="-122"/>
                <a:cs typeface="Crimson Pro Bold" pitchFamily="34" charset="-120"/>
              </a:rPr>
              <a:t>Stille und Meditation</a:t>
            </a:r>
            <a:endParaRPr lang="en-US" sz="2000"/>
          </a:p>
        </p:txBody>
      </p:sp>
      <p:sp>
        <p:nvSpPr>
          <p:cNvPr id="3" name="Text 1"/>
          <p:cNvSpPr/>
          <p:nvPr/>
        </p:nvSpPr>
        <p:spPr>
          <a:xfrm>
            <a:off x="453271" y="878086"/>
            <a:ext cx="1416725" cy="177046"/>
          </a:xfrm>
          <a:prstGeom prst="rect">
            <a:avLst/>
          </a:prstGeom>
          <a:noFill/>
          <a:ln/>
        </p:spPr>
        <p:txBody>
          <a:bodyPr wrap="none" lIns="0" tIns="0" rIns="0" bIns="0" rtlCol="0" anchor="t"/>
          <a:lstStyle/>
          <a:p>
            <a:pPr marL="0" indent="0" algn="l">
              <a:lnSpc>
                <a:spcPts val="1350"/>
              </a:lnSpc>
              <a:buNone/>
            </a:pPr>
            <a:r>
              <a:rPr lang="en-US" sz="1600" b="1">
                <a:solidFill>
                  <a:srgbClr val="443728"/>
                </a:solidFill>
                <a:latin typeface="Crimson Pro Bold"/>
                <a:ea typeface="Crimson Pro Bold" pitchFamily="34" charset="-122"/>
                <a:cs typeface="Crimson Pro Bold" pitchFamily="34" charset="-120"/>
              </a:rPr>
              <a:t>20.10 Uhr: evtl. Lied</a:t>
            </a:r>
            <a:endParaRPr lang="en-US" sz="1600">
              <a:latin typeface="Crimson Pro Bold"/>
              <a:ea typeface="Calibri"/>
              <a:cs typeface="Calibri"/>
            </a:endParaRPr>
          </a:p>
        </p:txBody>
      </p:sp>
      <p:sp>
        <p:nvSpPr>
          <p:cNvPr id="4" name="Text 2"/>
          <p:cNvSpPr/>
          <p:nvPr/>
        </p:nvSpPr>
        <p:spPr>
          <a:xfrm>
            <a:off x="603396" y="1236600"/>
            <a:ext cx="6023610" cy="1308269"/>
          </a:xfrm>
          <a:prstGeom prst="rect">
            <a:avLst/>
          </a:prstGeom>
          <a:noFill/>
          <a:ln/>
        </p:spPr>
        <p:txBody>
          <a:bodyPr wrap="square" lIns="0" tIns="0" rIns="0" bIns="0" rtlCol="0" anchor="t"/>
          <a:lstStyle/>
          <a:p>
            <a:pPr>
              <a:lnSpc>
                <a:spcPts val="1400"/>
              </a:lnSpc>
            </a:pPr>
            <a:r>
              <a:rPr lang="en-US" sz="1400">
                <a:solidFill>
                  <a:srgbClr val="443728"/>
                </a:solidFill>
                <a:latin typeface="Open Sans"/>
                <a:ea typeface="Open Sans"/>
                <a:cs typeface="Open Sans"/>
              </a:rPr>
              <a:t>„Lass Deinen Mund stille sein, dann spricht Dein Herz" Youtube-Version</a:t>
            </a:r>
            <a:endParaRPr lang="en-US" sz="1400">
              <a:solidFill>
                <a:srgbClr val="000000"/>
              </a:solidFill>
              <a:latin typeface="Open Sans"/>
              <a:ea typeface="Open Sans"/>
              <a:cs typeface="Open Sans"/>
            </a:endParaRPr>
          </a:p>
          <a:p>
            <a:pPr>
              <a:lnSpc>
                <a:spcPts val="1400"/>
              </a:lnSpc>
            </a:pPr>
            <a:endParaRPr lang="en-US" sz="1400">
              <a:solidFill>
                <a:srgbClr val="443728"/>
              </a:solidFill>
              <a:latin typeface="Open Sans"/>
              <a:ea typeface="Open Sans"/>
              <a:cs typeface="Open Sans"/>
            </a:endParaRPr>
          </a:p>
          <a:p>
            <a:pPr>
              <a:lnSpc>
                <a:spcPts val="1400"/>
              </a:lnSpc>
            </a:pPr>
            <a:r>
              <a:rPr lang="en-US" sz="1400">
                <a:solidFill>
                  <a:srgbClr val="443728"/>
                </a:solidFill>
                <a:latin typeface="Open Sans"/>
                <a:ea typeface="Open Sans"/>
                <a:cs typeface="Open Sans"/>
              </a:rPr>
              <a:t> einspielen, zuhören, ins Mitsingen hineingleiten. Alternativ kann das</a:t>
            </a:r>
            <a:endParaRPr lang="en-US" sz="1400">
              <a:solidFill>
                <a:srgbClr val="000000"/>
              </a:solidFill>
              <a:latin typeface="Open Sans"/>
              <a:ea typeface="Open Sans"/>
              <a:cs typeface="Open Sans"/>
            </a:endParaRPr>
          </a:p>
          <a:p>
            <a:pPr>
              <a:lnSpc>
                <a:spcPts val="1400"/>
              </a:lnSpc>
            </a:pPr>
            <a:endParaRPr lang="en-US" sz="1400">
              <a:solidFill>
                <a:srgbClr val="443728"/>
              </a:solidFill>
              <a:latin typeface="Open Sans"/>
              <a:ea typeface="Open Sans"/>
              <a:cs typeface="Open Sans"/>
            </a:endParaRPr>
          </a:p>
          <a:p>
            <a:pPr>
              <a:lnSpc>
                <a:spcPts val="1400"/>
              </a:lnSpc>
            </a:pPr>
            <a:r>
              <a:rPr lang="en-US" sz="1400">
                <a:solidFill>
                  <a:srgbClr val="443728"/>
                </a:solidFill>
                <a:latin typeface="Open Sans"/>
                <a:ea typeface="Open Sans"/>
                <a:cs typeface="Open Sans"/>
              </a:rPr>
              <a:t> Lied vorgesungen und dann gemeinsam gesungen werden (mit oder</a:t>
            </a:r>
            <a:endParaRPr lang="en-US" sz="1400">
              <a:solidFill>
                <a:srgbClr val="000000"/>
              </a:solidFill>
              <a:latin typeface="Open Sans"/>
              <a:ea typeface="Open Sans"/>
              <a:cs typeface="Open Sans"/>
            </a:endParaRPr>
          </a:p>
          <a:p>
            <a:pPr>
              <a:lnSpc>
                <a:spcPts val="1400"/>
              </a:lnSpc>
            </a:pPr>
            <a:endParaRPr lang="en-US" sz="1400">
              <a:solidFill>
                <a:srgbClr val="443728"/>
              </a:solidFill>
              <a:latin typeface="Open Sans"/>
              <a:ea typeface="Open Sans"/>
              <a:cs typeface="Open Sans"/>
            </a:endParaRPr>
          </a:p>
          <a:p>
            <a:pPr>
              <a:lnSpc>
                <a:spcPts val="1400"/>
              </a:lnSpc>
            </a:pPr>
            <a:r>
              <a:rPr lang="en-US" sz="1400">
                <a:solidFill>
                  <a:srgbClr val="443728"/>
                </a:solidFill>
                <a:latin typeface="Open Sans"/>
                <a:ea typeface="Open Sans"/>
                <a:cs typeface="Open Sans"/>
              </a:rPr>
              <a:t> ohne instrumentale Begleitung)</a:t>
            </a:r>
            <a:endParaRPr lang="en-US" sz="1400">
              <a:latin typeface="Open Sans"/>
              <a:ea typeface="Open Sans"/>
              <a:cs typeface="Open Sans"/>
            </a:endParaRPr>
          </a:p>
        </p:txBody>
      </p:sp>
      <p:sp>
        <p:nvSpPr>
          <p:cNvPr id="5" name="Text 3"/>
          <p:cNvSpPr/>
          <p:nvPr/>
        </p:nvSpPr>
        <p:spPr>
          <a:xfrm>
            <a:off x="305573" y="3062384"/>
            <a:ext cx="3800502" cy="248258"/>
          </a:xfrm>
          <a:prstGeom prst="rect">
            <a:avLst/>
          </a:prstGeom>
          <a:noFill/>
          <a:ln/>
        </p:spPr>
        <p:txBody>
          <a:bodyPr wrap="none" lIns="0" tIns="0" rIns="0" bIns="0" rtlCol="0" anchor="t"/>
          <a:lstStyle/>
          <a:p>
            <a:pPr marL="0" indent="0" algn="l">
              <a:lnSpc>
                <a:spcPts val="1350"/>
              </a:lnSpc>
              <a:buNone/>
            </a:pPr>
            <a:r>
              <a:rPr lang="en-US" sz="1600" b="1">
                <a:solidFill>
                  <a:srgbClr val="443728"/>
                </a:solidFill>
                <a:latin typeface="Crimson Pro Bold"/>
                <a:ea typeface="Crimson Pro Bold" pitchFamily="34" charset="-122"/>
                <a:cs typeface="Crimson Pro Bold" pitchFamily="34" charset="-120"/>
              </a:rPr>
              <a:t>20.15 Uhr: Hinführen zum Sitzen in der Stille</a:t>
            </a:r>
            <a:endParaRPr lang="en-US" sz="1600">
              <a:latin typeface="Crimson Pro Bold"/>
            </a:endParaRPr>
          </a:p>
        </p:txBody>
      </p:sp>
      <p:sp>
        <p:nvSpPr>
          <p:cNvPr id="6" name="Text 4"/>
          <p:cNvSpPr/>
          <p:nvPr/>
        </p:nvSpPr>
        <p:spPr>
          <a:xfrm>
            <a:off x="303146" y="3515850"/>
            <a:ext cx="6023610" cy="362664"/>
          </a:xfrm>
          <a:prstGeom prst="rect">
            <a:avLst/>
          </a:prstGeom>
          <a:noFill/>
          <a:ln/>
        </p:spPr>
        <p:txBody>
          <a:bodyPr wrap="square" lIns="0" tIns="0" rIns="0" bIns="0" rtlCol="0" anchor="t"/>
          <a:lstStyle/>
          <a:p>
            <a:pPr marL="342900" indent="-342900">
              <a:lnSpc>
                <a:spcPts val="1400"/>
              </a:lnSpc>
              <a:buSzPct val="100000"/>
              <a:buChar char="•"/>
            </a:pPr>
            <a:r>
              <a:rPr lang="en-US" sz="1400">
                <a:solidFill>
                  <a:srgbClr val="443728"/>
                </a:solidFill>
                <a:latin typeface="Open Sans"/>
                <a:ea typeface="Open Sans"/>
                <a:cs typeface="Open Sans"/>
              </a:rPr>
              <a:t>die </a:t>
            </a:r>
            <a:r>
              <a:rPr lang="en-US" sz="1400" err="1">
                <a:solidFill>
                  <a:srgbClr val="443728"/>
                </a:solidFill>
                <a:latin typeface="Open Sans"/>
                <a:ea typeface="Open Sans"/>
                <a:cs typeface="Open Sans"/>
              </a:rPr>
              <a:t>Wahrnehmung</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langsam</a:t>
            </a:r>
            <a:r>
              <a:rPr lang="en-US" sz="1400">
                <a:solidFill>
                  <a:srgbClr val="443728"/>
                </a:solidFill>
                <a:latin typeface="Open Sans"/>
                <a:ea typeface="Open Sans"/>
                <a:cs typeface="Open Sans"/>
              </a:rPr>
              <a:t> von </a:t>
            </a:r>
            <a:r>
              <a:rPr lang="en-US" sz="1400" err="1">
                <a:solidFill>
                  <a:srgbClr val="443728"/>
                </a:solidFill>
                <a:latin typeface="Open Sans"/>
                <a:ea typeface="Open Sans"/>
                <a:cs typeface="Open Sans"/>
              </a:rPr>
              <a:t>außen</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nach</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innen</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wenden</a:t>
            </a:r>
            <a:endParaRPr lang="en-US" sz="1400">
              <a:solidFill>
                <a:srgbClr val="000000"/>
              </a:solidFill>
              <a:latin typeface="Open Sans"/>
              <a:ea typeface="Open Sans"/>
              <a:cs typeface="Open Sans"/>
            </a:endParaRPr>
          </a:p>
          <a:p>
            <a:pPr marL="342900" indent="-342900">
              <a:lnSpc>
                <a:spcPts val="1400"/>
              </a:lnSpc>
              <a:buSzPct val="100000"/>
              <a:buChar char="•"/>
            </a:pPr>
            <a:endParaRPr lang="en-US" sz="1400">
              <a:solidFill>
                <a:srgbClr val="443728"/>
              </a:solidFill>
              <a:latin typeface="Open Sans"/>
              <a:ea typeface="Open Sans"/>
              <a:cs typeface="Open Sans"/>
            </a:endParaRPr>
          </a:p>
          <a:p>
            <a:pPr marL="342900" indent="-342900">
              <a:lnSpc>
                <a:spcPts val="1400"/>
              </a:lnSpc>
              <a:buSzPct val="100000"/>
              <a:buChar char="•"/>
            </a:pPr>
            <a:endParaRPr lang="en-US" sz="1400">
              <a:solidFill>
                <a:srgbClr val="443728"/>
              </a:solidFill>
              <a:latin typeface="Open Sans"/>
              <a:ea typeface="Open Sans"/>
              <a:cs typeface="Open Sans"/>
            </a:endParaRPr>
          </a:p>
          <a:p>
            <a:pPr marL="342900" indent="-342900">
              <a:lnSpc>
                <a:spcPts val="1400"/>
              </a:lnSpc>
              <a:buSzPct val="100000"/>
              <a:buChar char="•"/>
            </a:pPr>
            <a:r>
              <a:rPr lang="en-US" sz="1400">
                <a:solidFill>
                  <a:srgbClr val="443728"/>
                </a:solidFill>
                <a:latin typeface="Open Sans"/>
                <a:ea typeface="Open Sans"/>
                <a:cs typeface="Open Sans"/>
              </a:rPr>
              <a:t> Gedanken </a:t>
            </a:r>
            <a:r>
              <a:rPr lang="en-US" sz="1400" err="1">
                <a:solidFill>
                  <a:srgbClr val="443728"/>
                </a:solidFill>
                <a:latin typeface="Open Sans"/>
                <a:ea typeface="Open Sans"/>
                <a:cs typeface="Open Sans"/>
              </a:rPr>
              <a:t>kommen</a:t>
            </a:r>
            <a:r>
              <a:rPr lang="en-US" sz="1400">
                <a:solidFill>
                  <a:srgbClr val="443728"/>
                </a:solidFill>
                <a:latin typeface="Open Sans"/>
                <a:ea typeface="Open Sans"/>
                <a:cs typeface="Open Sans"/>
              </a:rPr>
              <a:t> und </a:t>
            </a:r>
            <a:r>
              <a:rPr lang="en-US" sz="1400" err="1">
                <a:solidFill>
                  <a:srgbClr val="443728"/>
                </a:solidFill>
                <a:latin typeface="Open Sans"/>
                <a:ea typeface="Open Sans"/>
                <a:cs typeface="Open Sans"/>
              </a:rPr>
              <a:t>gehen</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lassen</a:t>
            </a:r>
            <a:r>
              <a:rPr lang="en-US" sz="1400">
                <a:solidFill>
                  <a:srgbClr val="443728"/>
                </a:solidFill>
                <a:latin typeface="Open Sans"/>
                <a:ea typeface="Open Sans"/>
                <a:cs typeface="Open Sans"/>
              </a:rPr>
              <a:t>, was </a:t>
            </a:r>
            <a:r>
              <a:rPr lang="en-US" sz="1400" err="1">
                <a:solidFill>
                  <a:srgbClr val="443728"/>
                </a:solidFill>
                <a:latin typeface="Open Sans"/>
                <a:ea typeface="Open Sans"/>
                <a:cs typeface="Open Sans"/>
              </a:rPr>
              <a:t>kommt</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darf</a:t>
            </a:r>
            <a:r>
              <a:rPr lang="en-US" sz="1400">
                <a:solidFill>
                  <a:srgbClr val="443728"/>
                </a:solidFill>
                <a:latin typeface="Open Sans"/>
                <a:ea typeface="Open Sans"/>
                <a:cs typeface="Open Sans"/>
              </a:rPr>
              <a:t> sein und </a:t>
            </a:r>
            <a:endParaRPr lang="en-US" sz="1400">
              <a:solidFill>
                <a:srgbClr val="000000"/>
              </a:solidFill>
              <a:latin typeface="Open Sans"/>
              <a:ea typeface="Open Sans"/>
              <a:cs typeface="Open Sans"/>
            </a:endParaRPr>
          </a:p>
          <a:p>
            <a:pPr>
              <a:lnSpc>
                <a:spcPts val="1400"/>
              </a:lnSpc>
              <a:buSzPct val="100000"/>
            </a:pPr>
            <a:endParaRPr lang="en-US" sz="1400">
              <a:solidFill>
                <a:srgbClr val="443728"/>
              </a:solidFill>
              <a:latin typeface="Open Sans"/>
              <a:ea typeface="Open Sans"/>
              <a:cs typeface="Open Sans"/>
            </a:endParaRPr>
          </a:p>
          <a:p>
            <a:pPr>
              <a:lnSpc>
                <a:spcPts val="1400"/>
              </a:lnSpc>
            </a:pP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wird</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liebevoll</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wieder</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entlassen</a:t>
            </a:r>
            <a:r>
              <a:rPr lang="en-US" sz="1400">
                <a:solidFill>
                  <a:srgbClr val="443728"/>
                </a:solidFill>
                <a:latin typeface="Open Sans"/>
                <a:ea typeface="Open Sans"/>
                <a:cs typeface="Open Sans"/>
              </a:rPr>
              <a:t>…</a:t>
            </a:r>
            <a:endParaRPr lang="en-US" sz="1400">
              <a:latin typeface="Open Sans"/>
              <a:ea typeface="Open Sans"/>
              <a:cs typeface="Open Sans"/>
            </a:endParaRPr>
          </a:p>
        </p:txBody>
      </p:sp>
      <p:sp>
        <p:nvSpPr>
          <p:cNvPr id="7" name="Text 5"/>
          <p:cNvSpPr/>
          <p:nvPr/>
        </p:nvSpPr>
        <p:spPr>
          <a:xfrm>
            <a:off x="369139" y="4810996"/>
            <a:ext cx="6023610" cy="181332"/>
          </a:xfrm>
          <a:prstGeom prst="rect">
            <a:avLst/>
          </a:prstGeom>
          <a:noFill/>
          <a:ln/>
        </p:spPr>
        <p:txBody>
          <a:bodyPr wrap="none" lIns="0" tIns="0" rIns="0" bIns="0" rtlCol="0" anchor="t"/>
          <a:lstStyle/>
          <a:p>
            <a:pPr>
              <a:lnSpc>
                <a:spcPts val="1400"/>
              </a:lnSpc>
              <a:buSzPct val="100000"/>
            </a:pPr>
            <a:r>
              <a:rPr lang="en-US" sz="1400">
                <a:solidFill>
                  <a:srgbClr val="443728"/>
                </a:solidFill>
                <a:latin typeface="Open Sans"/>
                <a:ea typeface="Open Sans"/>
                <a:cs typeface="Open Sans"/>
              </a:rPr>
              <a:t>        Wir wenden uns der Atmung und dem </a:t>
            </a:r>
            <a:r>
              <a:rPr lang="en-US" sz="1400" err="1">
                <a:solidFill>
                  <a:srgbClr val="443728"/>
                </a:solidFill>
                <a:latin typeface="Open Sans"/>
                <a:ea typeface="Open Sans"/>
                <a:cs typeface="Open Sans"/>
              </a:rPr>
              <a:t>eigenen</a:t>
            </a:r>
            <a:r>
              <a:rPr lang="en-US" sz="1400">
                <a:solidFill>
                  <a:srgbClr val="443728"/>
                </a:solidFill>
                <a:latin typeface="Open Sans"/>
                <a:ea typeface="Open Sans"/>
                <a:cs typeface="Open Sans"/>
              </a:rPr>
              <a:t> Körper zu.</a:t>
            </a:r>
          </a:p>
        </p:txBody>
      </p:sp>
      <p:pic>
        <p:nvPicPr>
          <p:cNvPr id="8" name="Image 0" descr="preencoded.png"/>
          <p:cNvPicPr>
            <a:picLocks noChangeAspect="1"/>
          </p:cNvPicPr>
          <p:nvPr/>
        </p:nvPicPr>
        <p:blipFill>
          <a:blip r:embed="rId3"/>
          <a:stretch>
            <a:fillRect/>
          </a:stretch>
        </p:blipFill>
        <p:spPr>
          <a:xfrm>
            <a:off x="6760964" y="892254"/>
            <a:ext cx="7253645" cy="7253645"/>
          </a:xfrm>
          <a:prstGeom prst="rect">
            <a:avLst/>
          </a:prstGeom>
        </p:spPr>
      </p:pic>
      <p:sp>
        <p:nvSpPr>
          <p:cNvPr id="9" name="Shape 6"/>
          <p:cNvSpPr/>
          <p:nvPr/>
        </p:nvSpPr>
        <p:spPr>
          <a:xfrm>
            <a:off x="305573" y="5830347"/>
            <a:ext cx="6331846" cy="713303"/>
          </a:xfrm>
          <a:prstGeom prst="roundRect">
            <a:avLst>
              <a:gd name="adj" fmla="val 6674"/>
            </a:avLst>
          </a:prstGeom>
          <a:solidFill>
            <a:srgbClr val="EBE2E0"/>
          </a:solidFill>
          <a:ln w="7620">
            <a:solidFill>
              <a:srgbClr val="D1C8C6"/>
            </a:solidFill>
            <a:prstDash val="solid"/>
          </a:ln>
        </p:spPr>
        <p:txBody>
          <a:bodyPr/>
          <a:lstStyle/>
          <a:p>
            <a:endParaRPr lang="de-DE"/>
          </a:p>
        </p:txBody>
      </p:sp>
      <p:sp>
        <p:nvSpPr>
          <p:cNvPr id="10" name="Text 7"/>
          <p:cNvSpPr/>
          <p:nvPr/>
        </p:nvSpPr>
        <p:spPr>
          <a:xfrm>
            <a:off x="5216784" y="5186919"/>
            <a:ext cx="1416725" cy="177046"/>
          </a:xfrm>
          <a:prstGeom prst="rect">
            <a:avLst/>
          </a:prstGeom>
          <a:noFill/>
          <a:ln/>
        </p:spPr>
        <p:txBody>
          <a:bodyPr wrap="none" lIns="0" tIns="0" rIns="0" bIns="0" rtlCol="0" anchor="t"/>
          <a:lstStyle/>
          <a:p>
            <a:pPr marL="0" indent="0" algn="l">
              <a:lnSpc>
                <a:spcPts val="1350"/>
              </a:lnSpc>
              <a:buNone/>
            </a:pPr>
            <a:r>
              <a:rPr lang="en-US" sz="1100" b="1">
                <a:solidFill>
                  <a:srgbClr val="443728"/>
                </a:solidFill>
                <a:latin typeface="Crimson Pro Bold" pitchFamily="34" charset="0"/>
                <a:ea typeface="Crimson Pro Bold" pitchFamily="34" charset="-122"/>
                <a:cs typeface="Crimson Pro Bold" pitchFamily="34" charset="-120"/>
              </a:rPr>
              <a:t>5 Min. Körperübung</a:t>
            </a:r>
            <a:endParaRPr lang="en-US" sz="1100"/>
          </a:p>
        </p:txBody>
      </p:sp>
      <p:sp>
        <p:nvSpPr>
          <p:cNvPr id="11" name="Text 8"/>
          <p:cNvSpPr/>
          <p:nvPr/>
        </p:nvSpPr>
        <p:spPr>
          <a:xfrm>
            <a:off x="453716" y="6064048"/>
            <a:ext cx="5025624" cy="235923"/>
          </a:xfrm>
          <a:prstGeom prst="rect">
            <a:avLst/>
          </a:prstGeom>
          <a:noFill/>
          <a:ln/>
        </p:spPr>
        <p:txBody>
          <a:bodyPr wrap="none" lIns="0" tIns="0" rIns="0" bIns="0" rtlCol="0" anchor="t"/>
          <a:lstStyle/>
          <a:p>
            <a:pPr marL="0" indent="0" algn="l">
              <a:lnSpc>
                <a:spcPts val="1400"/>
              </a:lnSpc>
              <a:buNone/>
            </a:pPr>
            <a:r>
              <a:rPr lang="en-US" sz="1400">
                <a:solidFill>
                  <a:srgbClr val="443728"/>
                </a:solidFill>
                <a:latin typeface="Open Sans"/>
                <a:ea typeface="Open Sans"/>
                <a:cs typeface="Open Sans"/>
              </a:rPr>
              <a:t>Sitzen in der Stille mit der Klangschale einleiten</a:t>
            </a:r>
            <a:endParaRPr lang="en-US" sz="1400">
              <a:latin typeface="Open Sans"/>
              <a:ea typeface="Open Sans"/>
              <a:cs typeface="Open Sans"/>
            </a:endParaRPr>
          </a:p>
        </p:txBody>
      </p:sp>
      <p:sp>
        <p:nvSpPr>
          <p:cNvPr id="12" name="Shape 9"/>
          <p:cNvSpPr/>
          <p:nvPr/>
        </p:nvSpPr>
        <p:spPr>
          <a:xfrm>
            <a:off x="305573" y="6998073"/>
            <a:ext cx="6331846" cy="713303"/>
          </a:xfrm>
          <a:prstGeom prst="roundRect">
            <a:avLst>
              <a:gd name="adj" fmla="val 6674"/>
            </a:avLst>
          </a:prstGeom>
          <a:solidFill>
            <a:srgbClr val="EBE2E0"/>
          </a:solidFill>
          <a:ln w="7620">
            <a:solidFill>
              <a:srgbClr val="D1C8C6"/>
            </a:solidFill>
            <a:prstDash val="solid"/>
          </a:ln>
        </p:spPr>
        <p:txBody>
          <a:bodyPr/>
          <a:lstStyle/>
          <a:p>
            <a:endParaRPr lang="de-DE"/>
          </a:p>
        </p:txBody>
      </p:sp>
      <p:sp>
        <p:nvSpPr>
          <p:cNvPr id="13" name="Text 10"/>
          <p:cNvSpPr/>
          <p:nvPr/>
        </p:nvSpPr>
        <p:spPr>
          <a:xfrm>
            <a:off x="5216785" y="6095339"/>
            <a:ext cx="1416725" cy="177046"/>
          </a:xfrm>
          <a:prstGeom prst="rect">
            <a:avLst/>
          </a:prstGeom>
          <a:noFill/>
          <a:ln/>
        </p:spPr>
        <p:txBody>
          <a:bodyPr wrap="none" lIns="0" tIns="0" rIns="0" bIns="0" rtlCol="0" anchor="t"/>
          <a:lstStyle/>
          <a:p>
            <a:pPr marL="0" indent="0" algn="l">
              <a:lnSpc>
                <a:spcPts val="1350"/>
              </a:lnSpc>
              <a:buNone/>
            </a:pPr>
            <a:r>
              <a:rPr lang="en-US" sz="1100" b="1">
                <a:solidFill>
                  <a:srgbClr val="443728"/>
                </a:solidFill>
                <a:latin typeface="Crimson Pro Bold" pitchFamily="34" charset="0"/>
                <a:ea typeface="Crimson Pro Bold" pitchFamily="34" charset="-122"/>
                <a:cs typeface="Crimson Pro Bold" pitchFamily="34" charset="-120"/>
              </a:rPr>
              <a:t>5 Min. Stille</a:t>
            </a:r>
            <a:endParaRPr lang="en-US" sz="1100"/>
          </a:p>
        </p:txBody>
      </p:sp>
      <p:sp>
        <p:nvSpPr>
          <p:cNvPr id="14" name="Text 11"/>
          <p:cNvSpPr/>
          <p:nvPr/>
        </p:nvSpPr>
        <p:spPr>
          <a:xfrm>
            <a:off x="440070" y="7190831"/>
            <a:ext cx="6308512" cy="31208"/>
          </a:xfrm>
          <a:prstGeom prst="rect">
            <a:avLst/>
          </a:prstGeom>
          <a:noFill/>
          <a:ln/>
        </p:spPr>
        <p:txBody>
          <a:bodyPr wrap="none" lIns="0" tIns="0" rIns="0" bIns="0" rtlCol="0" anchor="t"/>
          <a:lstStyle/>
          <a:p>
            <a:pPr marL="0" indent="0" algn="l">
              <a:lnSpc>
                <a:spcPts val="1400"/>
              </a:lnSpc>
              <a:buNone/>
            </a:pPr>
            <a:r>
              <a:rPr lang="en-US" sz="1400">
                <a:solidFill>
                  <a:srgbClr val="443728"/>
                </a:solidFill>
                <a:latin typeface="Open Sans"/>
                <a:ea typeface="Open Sans"/>
                <a:cs typeface="Open Sans"/>
              </a:rPr>
              <a:t>Sitzen in der Stille mit der Klangschale beenden</a:t>
            </a:r>
            <a:endParaRPr lang="en-US" sz="1400">
              <a:latin typeface="Open Sans"/>
              <a:ea typeface="Open Sans"/>
              <a:cs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93689"/>
            <a:ext cx="5758815" cy="496133"/>
          </a:xfrm>
          <a:prstGeom prst="rect">
            <a:avLst/>
          </a:prstGeom>
          <a:noFill/>
          <a:ln/>
        </p:spPr>
        <p:txBody>
          <a:bodyPr wrap="none" lIns="0" tIns="0" rIns="0" bIns="0" rtlCol="0" anchor="t"/>
          <a:lstStyle/>
          <a:p>
            <a:pPr marL="0" indent="0" algn="l">
              <a:lnSpc>
                <a:spcPts val="3900"/>
              </a:lnSpc>
              <a:buNone/>
            </a:pPr>
            <a:r>
              <a:rPr lang="en-US" sz="3100" b="1">
                <a:solidFill>
                  <a:srgbClr val="443728"/>
                </a:solidFill>
                <a:latin typeface="Crimson Pro Bold" pitchFamily="34" charset="0"/>
                <a:ea typeface="Crimson Pro Bold" pitchFamily="34" charset="-122"/>
                <a:cs typeface="Crimson Pro Bold" pitchFamily="34" charset="-120"/>
              </a:rPr>
              <a:t>Biblische Textstelle und Abschluss</a:t>
            </a:r>
            <a:endParaRPr lang="en-US" sz="3100"/>
          </a:p>
        </p:txBody>
      </p:sp>
      <p:sp>
        <p:nvSpPr>
          <p:cNvPr id="4" name="Shape 1"/>
          <p:cNvSpPr/>
          <p:nvPr/>
        </p:nvSpPr>
        <p:spPr>
          <a:xfrm>
            <a:off x="6280190" y="2687479"/>
            <a:ext cx="7556421" cy="1943338"/>
          </a:xfrm>
          <a:prstGeom prst="roundRect">
            <a:avLst>
              <a:gd name="adj" fmla="val 4289"/>
            </a:avLst>
          </a:prstGeom>
          <a:solidFill>
            <a:srgbClr val="FFFCFA"/>
          </a:solidFill>
          <a:ln w="22860">
            <a:solidFill>
              <a:srgbClr val="D1C8C6"/>
            </a:solidFill>
            <a:prstDash val="solid"/>
          </a:ln>
        </p:spPr>
        <p:txBody>
          <a:bodyPr/>
          <a:lstStyle/>
          <a:p>
            <a:endParaRPr lang="de-DE"/>
          </a:p>
        </p:txBody>
      </p:sp>
      <p:sp>
        <p:nvSpPr>
          <p:cNvPr id="5" name="Text 2"/>
          <p:cNvSpPr/>
          <p:nvPr/>
        </p:nvSpPr>
        <p:spPr>
          <a:xfrm>
            <a:off x="6501408" y="2908697"/>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20.25/30 Uhr</a:t>
            </a:r>
            <a:endParaRPr lang="en-US" sz="1950"/>
          </a:p>
        </p:txBody>
      </p:sp>
      <p:sp>
        <p:nvSpPr>
          <p:cNvPr id="6" name="Text 3"/>
          <p:cNvSpPr/>
          <p:nvPr/>
        </p:nvSpPr>
        <p:spPr>
          <a:xfrm>
            <a:off x="6501408" y="3337917"/>
            <a:ext cx="7113984"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Wir wenden uns der biblischen Textstelle zu (Lk 8,22-25) </a:t>
            </a:r>
            <a:r>
              <a:rPr lang="en-US" sz="1550" b="1">
                <a:solidFill>
                  <a:srgbClr val="FA95AE"/>
                </a:solidFill>
                <a:latin typeface="Open Sans" pitchFamily="34" charset="0"/>
                <a:ea typeface="Open Sans" pitchFamily="34" charset="-122"/>
                <a:cs typeface="Open Sans" pitchFamily="34" charset="-120"/>
              </a:rPr>
              <a:t>„Sturm auf dem See"</a:t>
            </a:r>
            <a:endParaRPr lang="en-US" sz="1550"/>
          </a:p>
        </p:txBody>
      </p:sp>
      <p:sp>
        <p:nvSpPr>
          <p:cNvPr id="7" name="Text 4"/>
          <p:cNvSpPr/>
          <p:nvPr/>
        </p:nvSpPr>
        <p:spPr>
          <a:xfrm>
            <a:off x="6501408" y="4092059"/>
            <a:ext cx="7113984"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Wir nähern uns dem Text mit der Methode des Bibelteilens. (siehe oben)</a:t>
            </a:r>
            <a:endParaRPr lang="en-US" sz="1550"/>
          </a:p>
        </p:txBody>
      </p:sp>
      <p:sp>
        <p:nvSpPr>
          <p:cNvPr id="8" name="Shape 5"/>
          <p:cNvSpPr/>
          <p:nvPr/>
        </p:nvSpPr>
        <p:spPr>
          <a:xfrm>
            <a:off x="6280190" y="4829175"/>
            <a:ext cx="7556421" cy="1506736"/>
          </a:xfrm>
          <a:prstGeom prst="roundRect">
            <a:avLst>
              <a:gd name="adj" fmla="val 5532"/>
            </a:avLst>
          </a:prstGeom>
          <a:solidFill>
            <a:srgbClr val="FFFCFA"/>
          </a:solidFill>
          <a:ln w="22860">
            <a:solidFill>
              <a:srgbClr val="D1C8C6"/>
            </a:solidFill>
            <a:prstDash val="solid"/>
          </a:ln>
        </p:spPr>
        <p:txBody>
          <a:bodyPr/>
          <a:lstStyle/>
          <a:p>
            <a:endParaRPr lang="de-DE"/>
          </a:p>
        </p:txBody>
      </p:sp>
      <p:sp>
        <p:nvSpPr>
          <p:cNvPr id="9" name="Text 6"/>
          <p:cNvSpPr/>
          <p:nvPr/>
        </p:nvSpPr>
        <p:spPr>
          <a:xfrm>
            <a:off x="6501408" y="505039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20.50/55 Uhr Lied</a:t>
            </a:r>
            <a:endParaRPr lang="en-US" sz="1950"/>
          </a:p>
        </p:txBody>
      </p:sp>
      <p:sp>
        <p:nvSpPr>
          <p:cNvPr id="10" name="Text 7"/>
          <p:cNvSpPr/>
          <p:nvPr/>
        </p:nvSpPr>
        <p:spPr>
          <a:xfrm>
            <a:off x="6501408" y="5479613"/>
            <a:ext cx="7113984"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z. B. „Lobe den Herrn meine Seele" oder Taize „Bless my lord, my soul" mit Vorsingen und Antwortgesang, 3 x</a:t>
            </a:r>
            <a:endParaRPr lang="en-US" sz="15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76983"/>
            <a:ext cx="3969425" cy="496133"/>
          </a:xfrm>
          <a:prstGeom prst="rect">
            <a:avLst/>
          </a:prstGeom>
          <a:noFill/>
          <a:ln/>
        </p:spPr>
        <p:txBody>
          <a:bodyPr wrap="none" lIns="0" tIns="0" rIns="0" bIns="0" rtlCol="0" anchor="t"/>
          <a:lstStyle/>
          <a:p>
            <a:pPr marL="0" indent="0" algn="l">
              <a:lnSpc>
                <a:spcPts val="3900"/>
              </a:lnSpc>
              <a:buNone/>
            </a:pPr>
            <a:r>
              <a:rPr lang="en-US" sz="3100" b="1">
                <a:solidFill>
                  <a:srgbClr val="443728"/>
                </a:solidFill>
                <a:latin typeface="Crimson Pro Bold" pitchFamily="34" charset="0"/>
                <a:ea typeface="Crimson Pro Bold" pitchFamily="34" charset="-122"/>
                <a:cs typeface="Crimson Pro Bold" pitchFamily="34" charset="-120"/>
              </a:rPr>
              <a:t>Feedback und Ausblick</a:t>
            </a:r>
            <a:endParaRPr lang="en-US" sz="3100"/>
          </a:p>
        </p:txBody>
      </p:sp>
      <p:sp>
        <p:nvSpPr>
          <p:cNvPr id="3" name="Text 1"/>
          <p:cNvSpPr/>
          <p:nvPr/>
        </p:nvSpPr>
        <p:spPr>
          <a:xfrm>
            <a:off x="793790" y="2152412"/>
            <a:ext cx="2919174"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20.55 Uhr: Feedback-Runde</a:t>
            </a:r>
            <a:endParaRPr lang="en-US" sz="1950"/>
          </a:p>
        </p:txBody>
      </p:sp>
      <p:sp>
        <p:nvSpPr>
          <p:cNvPr id="4" name="Text 2"/>
          <p:cNvSpPr/>
          <p:nvPr/>
        </p:nvSpPr>
        <p:spPr>
          <a:xfrm>
            <a:off x="1091446" y="2983468"/>
            <a:ext cx="12745164" cy="95261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Wie geht es mir? Wünsche ich mir Veränderungen des spirituellen Angebots? Würde ich gerne einmal mit vorbereiten? (auf keinen Fall eine Pflicht oder Erwartung! Aber eine Einladung!!!) – Team hört zu und nimmt auf: Keine Rechtfertigung – aber ein dankendes Aufnehmen der Impulse!</a:t>
            </a:r>
            <a:endParaRPr lang="en-US" sz="1550"/>
          </a:p>
        </p:txBody>
      </p:sp>
      <p:sp>
        <p:nvSpPr>
          <p:cNvPr id="5" name="Shape 3"/>
          <p:cNvSpPr/>
          <p:nvPr/>
        </p:nvSpPr>
        <p:spPr>
          <a:xfrm>
            <a:off x="793790" y="2760226"/>
            <a:ext cx="22860" cy="1399103"/>
          </a:xfrm>
          <a:prstGeom prst="rect">
            <a:avLst/>
          </a:prstGeom>
          <a:solidFill>
            <a:srgbClr val="835E54"/>
          </a:solidFill>
          <a:ln/>
        </p:spPr>
        <p:txBody>
          <a:bodyPr/>
          <a:lstStyle/>
          <a:p>
            <a:endParaRPr lang="de-DE"/>
          </a:p>
        </p:txBody>
      </p:sp>
      <p:sp>
        <p:nvSpPr>
          <p:cNvPr id="6" name="Shape 4"/>
          <p:cNvSpPr/>
          <p:nvPr/>
        </p:nvSpPr>
        <p:spPr>
          <a:xfrm>
            <a:off x="793790" y="4382572"/>
            <a:ext cx="4215289" cy="2269927"/>
          </a:xfrm>
          <a:prstGeom prst="roundRect">
            <a:avLst>
              <a:gd name="adj" fmla="val 3672"/>
            </a:avLst>
          </a:prstGeom>
          <a:solidFill>
            <a:srgbClr val="EBE2E0"/>
          </a:solidFill>
          <a:ln w="7620">
            <a:solidFill>
              <a:srgbClr val="D1C8C6"/>
            </a:solidFill>
            <a:prstDash val="solid"/>
          </a:ln>
        </p:spPr>
        <p:txBody>
          <a:bodyPr/>
          <a:lstStyle/>
          <a:p>
            <a:endParaRPr lang="de-DE"/>
          </a:p>
        </p:txBody>
      </p:sp>
      <p:sp>
        <p:nvSpPr>
          <p:cNvPr id="7" name="Shape 5"/>
          <p:cNvSpPr/>
          <p:nvPr/>
        </p:nvSpPr>
        <p:spPr>
          <a:xfrm>
            <a:off x="999768" y="4588550"/>
            <a:ext cx="595313" cy="595313"/>
          </a:xfrm>
          <a:prstGeom prst="roundRect">
            <a:avLst>
              <a:gd name="adj" fmla="val 15358451"/>
            </a:avLst>
          </a:prstGeom>
          <a:solidFill>
            <a:srgbClr val="835E54"/>
          </a:solidFill>
          <a:ln/>
        </p:spPr>
        <p:txBody>
          <a:bodyPr/>
          <a:lstStyle/>
          <a:p>
            <a:endParaRPr lang="de-DE"/>
          </a:p>
        </p:txBody>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4752142"/>
            <a:ext cx="267891" cy="267891"/>
          </a:xfrm>
          <a:prstGeom prst="rect">
            <a:avLst/>
          </a:prstGeom>
        </p:spPr>
      </p:pic>
      <p:sp>
        <p:nvSpPr>
          <p:cNvPr id="9" name="Text 6"/>
          <p:cNvSpPr/>
          <p:nvPr/>
        </p:nvSpPr>
        <p:spPr>
          <a:xfrm>
            <a:off x="999768" y="5382220"/>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Ausblick</a:t>
            </a:r>
            <a:endParaRPr lang="en-US" sz="1950"/>
          </a:p>
        </p:txBody>
      </p:sp>
      <p:sp>
        <p:nvSpPr>
          <p:cNvPr id="10" name="Text 7"/>
          <p:cNvSpPr/>
          <p:nvPr/>
        </p:nvSpPr>
        <p:spPr>
          <a:xfrm>
            <a:off x="999768" y="5811441"/>
            <a:ext cx="3803333"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auf die kommenden spirituellen Angebote</a:t>
            </a:r>
            <a:endParaRPr lang="en-US" sz="1550"/>
          </a:p>
        </p:txBody>
      </p:sp>
      <p:sp>
        <p:nvSpPr>
          <p:cNvPr id="11" name="Shape 8"/>
          <p:cNvSpPr/>
          <p:nvPr/>
        </p:nvSpPr>
        <p:spPr>
          <a:xfrm>
            <a:off x="5207437" y="4382572"/>
            <a:ext cx="4215408" cy="2269927"/>
          </a:xfrm>
          <a:prstGeom prst="roundRect">
            <a:avLst>
              <a:gd name="adj" fmla="val 3672"/>
            </a:avLst>
          </a:prstGeom>
          <a:solidFill>
            <a:srgbClr val="EBE2E0"/>
          </a:solidFill>
          <a:ln w="7620">
            <a:solidFill>
              <a:srgbClr val="D1C8C6"/>
            </a:solidFill>
            <a:prstDash val="solid"/>
          </a:ln>
        </p:spPr>
        <p:txBody>
          <a:bodyPr/>
          <a:lstStyle/>
          <a:p>
            <a:endParaRPr lang="de-DE"/>
          </a:p>
        </p:txBody>
      </p:sp>
      <p:sp>
        <p:nvSpPr>
          <p:cNvPr id="12" name="Shape 9"/>
          <p:cNvSpPr/>
          <p:nvPr/>
        </p:nvSpPr>
        <p:spPr>
          <a:xfrm>
            <a:off x="5413415" y="4588550"/>
            <a:ext cx="595313" cy="595313"/>
          </a:xfrm>
          <a:prstGeom prst="roundRect">
            <a:avLst>
              <a:gd name="adj" fmla="val 15358451"/>
            </a:avLst>
          </a:prstGeom>
          <a:solidFill>
            <a:srgbClr val="835E54"/>
          </a:solidFill>
          <a:ln/>
        </p:spPr>
        <p:txBody>
          <a:bodyPr/>
          <a:lstStyle/>
          <a:p>
            <a:endParaRPr lang="de-DE"/>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4752142"/>
            <a:ext cx="267891" cy="267891"/>
          </a:xfrm>
          <a:prstGeom prst="rect">
            <a:avLst/>
          </a:prstGeom>
        </p:spPr>
      </p:pic>
      <p:sp>
        <p:nvSpPr>
          <p:cNvPr id="14" name="Text 10"/>
          <p:cNvSpPr/>
          <p:nvPr/>
        </p:nvSpPr>
        <p:spPr>
          <a:xfrm>
            <a:off x="5413415" y="5382220"/>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Hinweis</a:t>
            </a:r>
            <a:endParaRPr lang="en-US" sz="1950"/>
          </a:p>
        </p:txBody>
      </p:sp>
      <p:sp>
        <p:nvSpPr>
          <p:cNvPr id="15" name="Text 11"/>
          <p:cNvSpPr/>
          <p:nvPr/>
        </p:nvSpPr>
        <p:spPr>
          <a:xfrm>
            <a:off x="5413415" y="5811441"/>
            <a:ext cx="3803452"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auf das Fest der Hl. Elisabeth und die Rosen in der Mitte verschenken</a:t>
            </a:r>
            <a:endParaRPr lang="en-US" sz="1550"/>
          </a:p>
        </p:txBody>
      </p:sp>
      <p:sp>
        <p:nvSpPr>
          <p:cNvPr id="16" name="Shape 12"/>
          <p:cNvSpPr/>
          <p:nvPr/>
        </p:nvSpPr>
        <p:spPr>
          <a:xfrm>
            <a:off x="9621203" y="4382572"/>
            <a:ext cx="4215289" cy="2269927"/>
          </a:xfrm>
          <a:prstGeom prst="roundRect">
            <a:avLst>
              <a:gd name="adj" fmla="val 3672"/>
            </a:avLst>
          </a:prstGeom>
          <a:solidFill>
            <a:srgbClr val="EBE2E0"/>
          </a:solidFill>
          <a:ln w="7620">
            <a:solidFill>
              <a:srgbClr val="D1C8C6"/>
            </a:solidFill>
            <a:prstDash val="solid"/>
          </a:ln>
        </p:spPr>
        <p:txBody>
          <a:bodyPr/>
          <a:lstStyle/>
          <a:p>
            <a:endParaRPr lang="de-DE"/>
          </a:p>
        </p:txBody>
      </p:sp>
      <p:sp>
        <p:nvSpPr>
          <p:cNvPr id="17" name="Shape 13"/>
          <p:cNvSpPr/>
          <p:nvPr/>
        </p:nvSpPr>
        <p:spPr>
          <a:xfrm>
            <a:off x="9827181" y="4588550"/>
            <a:ext cx="595313" cy="595313"/>
          </a:xfrm>
          <a:prstGeom prst="roundRect">
            <a:avLst>
              <a:gd name="adj" fmla="val 15358451"/>
            </a:avLst>
          </a:prstGeom>
          <a:solidFill>
            <a:srgbClr val="835E54"/>
          </a:solidFill>
          <a:ln/>
        </p:spPr>
        <p:txBody>
          <a:bodyPr/>
          <a:lstStyle/>
          <a:p>
            <a:endParaRPr lang="de-DE"/>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4752142"/>
            <a:ext cx="267891" cy="267891"/>
          </a:xfrm>
          <a:prstGeom prst="rect">
            <a:avLst/>
          </a:prstGeom>
        </p:spPr>
      </p:pic>
      <p:sp>
        <p:nvSpPr>
          <p:cNvPr id="19" name="Text 14"/>
          <p:cNvSpPr/>
          <p:nvPr/>
        </p:nvSpPr>
        <p:spPr>
          <a:xfrm>
            <a:off x="9827181" y="5382220"/>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Abschlusssegen</a:t>
            </a:r>
            <a:endParaRPr lang="en-US" sz="1950"/>
          </a:p>
        </p:txBody>
      </p:sp>
      <p:sp>
        <p:nvSpPr>
          <p:cNvPr id="20" name="Text 15"/>
          <p:cNvSpPr/>
          <p:nvPr/>
        </p:nvSpPr>
        <p:spPr>
          <a:xfrm>
            <a:off x="9827181" y="5811441"/>
            <a:ext cx="3803333"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Ende um 21.00/21.15 Uhr!</a:t>
            </a:r>
            <a:endParaRPr lang="en-US" sz="15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05302" y="505299"/>
            <a:ext cx="5727621" cy="1240155"/>
          </a:xfrm>
          <a:prstGeom prst="rect">
            <a:avLst/>
          </a:prstGeom>
          <a:noFill/>
          <a:ln/>
        </p:spPr>
        <p:txBody>
          <a:bodyPr wrap="square" lIns="0" tIns="0" rIns="0" bIns="0" rtlCol="0" anchor="t"/>
          <a:lstStyle/>
          <a:p>
            <a:pPr marL="0" indent="0" algn="l">
              <a:lnSpc>
                <a:spcPts val="4850"/>
              </a:lnSpc>
              <a:buNone/>
            </a:pPr>
            <a:r>
              <a:rPr lang="en-US" sz="3900" b="1">
                <a:solidFill>
                  <a:srgbClr val="443728"/>
                </a:solidFill>
                <a:latin typeface="Crimson Pro Bold" pitchFamily="34" charset="0"/>
                <a:ea typeface="Crimson Pro Bold" pitchFamily="34" charset="-122"/>
                <a:cs typeface="Crimson Pro Bold" pitchFamily="34" charset="-120"/>
              </a:rPr>
              <a:t>2. Abend: </a:t>
            </a:r>
            <a:r>
              <a:rPr lang="en-US" sz="3900" b="1">
                <a:solidFill>
                  <a:srgbClr val="FA95AE"/>
                </a:solidFill>
                <a:latin typeface="Crimson Pro Bold" pitchFamily="34" charset="0"/>
                <a:ea typeface="Crimson Pro Bold" pitchFamily="34" charset="-122"/>
                <a:cs typeface="Crimson Pro Bold" pitchFamily="34" charset="-120"/>
              </a:rPr>
              <a:t>"zuvor-kommend"</a:t>
            </a:r>
            <a:endParaRPr lang="en-US" sz="3900"/>
          </a:p>
        </p:txBody>
      </p:sp>
      <p:sp>
        <p:nvSpPr>
          <p:cNvPr id="4" name="Text 1"/>
          <p:cNvSpPr/>
          <p:nvPr/>
        </p:nvSpPr>
        <p:spPr>
          <a:xfrm>
            <a:off x="793790" y="3127415"/>
            <a:ext cx="5727621" cy="317540"/>
          </a:xfrm>
          <a:prstGeom prst="rect">
            <a:avLst/>
          </a:prstGeom>
          <a:noFill/>
          <a:ln/>
        </p:spPr>
        <p:txBody>
          <a:bodyPr wrap="none" lIns="0" tIns="0" rIns="0" bIns="0" rtlCol="0" anchor="t"/>
          <a:lstStyle/>
          <a:p>
            <a:pPr marL="0" indent="0" algn="l">
              <a:lnSpc>
                <a:spcPts val="2500"/>
              </a:lnSpc>
              <a:buNone/>
            </a:pPr>
            <a:endParaRPr lang="en-US" sz="1550"/>
          </a:p>
        </p:txBody>
      </p:sp>
      <p:sp>
        <p:nvSpPr>
          <p:cNvPr id="5" name="Text 2"/>
          <p:cNvSpPr/>
          <p:nvPr/>
        </p:nvSpPr>
        <p:spPr>
          <a:xfrm>
            <a:off x="905301" y="3668197"/>
            <a:ext cx="5727621" cy="952619"/>
          </a:xfrm>
          <a:prstGeom prst="rect">
            <a:avLst/>
          </a:prstGeom>
          <a:noFill/>
          <a:ln/>
        </p:spPr>
        <p:txBody>
          <a:bodyPr wrap="square" lIns="0" tIns="0" rIns="0" bIns="0" rtlCol="0" anchor="t"/>
          <a:lstStyle/>
          <a:p>
            <a:pPr>
              <a:lnSpc>
                <a:spcPts val="2500"/>
              </a:lnSpc>
            </a:pPr>
            <a:r>
              <a:rPr lang="en-US" sz="1550" err="1">
                <a:solidFill>
                  <a:srgbClr val="443728"/>
                </a:solidFill>
                <a:latin typeface="Open Sans"/>
                <a:ea typeface="Open Sans"/>
                <a:cs typeface="Open Sans"/>
              </a:rPr>
              <a:t>Quellen</a:t>
            </a:r>
            <a:r>
              <a:rPr lang="en-US" sz="1550" dirty="0">
                <a:solidFill>
                  <a:srgbClr val="443728"/>
                </a:solidFill>
                <a:latin typeface="Open Sans"/>
                <a:ea typeface="Open Sans"/>
                <a:cs typeface="Open Sans"/>
              </a:rPr>
              <a:t>: </a:t>
            </a:r>
            <a:r>
              <a:rPr lang="en-US" sz="1550" u="sng" dirty="0">
                <a:solidFill>
                  <a:srgbClr val="835E54"/>
                </a:solidFill>
                <a:latin typeface="Open Sans"/>
                <a:ea typeface="Open Sans"/>
                <a:cs typeface="Open Sans"/>
                <a:hlinkClick r:id="rId3">
                  <a:extLst>
                    <a:ext uri="{A12FA001-AC4F-418D-AE19-62706E023703}">
                      <ahyp:hlinkClr xmlns:ahyp="http://schemas.microsoft.com/office/drawing/2018/hyperlinkcolor" val="tx"/>
                    </a:ext>
                  </a:extLst>
                </a:hlinkClick>
              </a:rPr>
              <a:t>http://www.viereck-kunst.de/index.php/kunst/bildergalerie/gestalten-in-der-bibel/</a:t>
            </a:r>
            <a:r>
              <a:rPr lang="en-US" sz="1550" dirty="0">
                <a:solidFill>
                  <a:srgbClr val="443728"/>
                </a:solidFill>
                <a:latin typeface="Open Sans"/>
                <a:ea typeface="Open Sans"/>
                <a:cs typeface="Open Sans"/>
              </a:rPr>
              <a:t>... </a:t>
            </a:r>
            <a:r>
              <a:rPr lang="en-US" sz="1550" u="sng" dirty="0">
                <a:solidFill>
                  <a:srgbClr val="835E54"/>
                </a:solidFill>
                <a:latin typeface="Open Sans"/>
                <a:ea typeface="Open Sans"/>
                <a:cs typeface="Open Sans"/>
                <a:hlinkClick r:id="rId4">
                  <a:extLst>
                    <a:ext uri="{A12FA001-AC4F-418D-AE19-62706E023703}">
                      <ahyp:hlinkClr xmlns:ahyp="http://schemas.microsoft.com/office/drawing/2018/hyperlinkcolor" val="tx"/>
                    </a:ext>
                  </a:extLst>
                </a:hlinkClick>
              </a:rPr>
              <a:t>http://www.viereck-kunst.de/</a:t>
            </a:r>
            <a:r>
              <a:rPr lang="en-US" sz="1550" dirty="0">
                <a:solidFill>
                  <a:srgbClr val="000000"/>
                </a:solidFill>
                <a:latin typeface="Calibri"/>
                <a:ea typeface="Calibri"/>
                <a:cs typeface="Calibri"/>
              </a:rPr>
              <a:t> </a:t>
            </a:r>
            <a:r>
              <a:rPr lang="en-US" sz="1550" err="1">
                <a:solidFill>
                  <a:srgbClr val="000000"/>
                </a:solidFill>
                <a:latin typeface="Calibri"/>
                <a:ea typeface="Calibri"/>
                <a:cs typeface="Calibri"/>
              </a:rPr>
              <a:t>oder</a:t>
            </a:r>
            <a:r>
              <a:rPr lang="en-US" sz="1550" dirty="0">
                <a:solidFill>
                  <a:srgbClr val="000000"/>
                </a:solidFill>
                <a:latin typeface="Calibri"/>
                <a:ea typeface="Calibri"/>
                <a:cs typeface="Calibri"/>
              </a:rPr>
              <a:t>:</a:t>
            </a:r>
            <a:r>
              <a:rPr lang="en-US" sz="1400" dirty="0">
                <a:solidFill>
                  <a:srgbClr val="000000"/>
                </a:solidFill>
                <a:latin typeface="Calibri"/>
                <a:ea typeface="Calibri"/>
                <a:cs typeface="Calibri"/>
              </a:rPr>
              <a:t> </a:t>
            </a:r>
            <a:r>
              <a:rPr lang="en-US" sz="1400" dirty="0">
                <a:solidFill>
                  <a:srgbClr val="000000"/>
                </a:solidFill>
                <a:latin typeface="Aptos"/>
                <a:ea typeface="Calibri"/>
                <a:cs typeface="Calibri"/>
                <a:hlinkClick r:id="rId4"/>
              </a:rPr>
              <a:t>www.viereck-kunst.de</a:t>
            </a:r>
            <a:r>
              <a:rPr lang="en-US" sz="1400" dirty="0">
                <a:solidFill>
                  <a:srgbClr val="000000"/>
                </a:solidFill>
                <a:latin typeface="Aptos"/>
                <a:ea typeface="Calibri"/>
                <a:cs typeface="Calibri"/>
              </a:rPr>
              <a:t> </a:t>
            </a:r>
            <a:endParaRPr lang="en-US" sz="1400">
              <a:ea typeface="Calibri"/>
              <a:cs typeface="Calibri"/>
            </a:endParaRPr>
          </a:p>
        </p:txBody>
      </p:sp>
      <p:sp>
        <p:nvSpPr>
          <p:cNvPr id="6" name="Shape 3"/>
          <p:cNvSpPr/>
          <p:nvPr/>
        </p:nvSpPr>
        <p:spPr>
          <a:xfrm>
            <a:off x="793790" y="4844058"/>
            <a:ext cx="5727621" cy="1795820"/>
          </a:xfrm>
          <a:prstGeom prst="roundRect">
            <a:avLst>
              <a:gd name="adj" fmla="val 4642"/>
            </a:avLst>
          </a:prstGeom>
          <a:solidFill>
            <a:srgbClr val="E1D4D0"/>
          </a:solidFill>
          <a:ln/>
        </p:spPr>
        <p:txBody>
          <a:bodyPr/>
          <a:lstStyle/>
          <a:p>
            <a:endParaRPr lang="de-DE"/>
          </a:p>
        </p:txBody>
      </p:sp>
      <p:pic>
        <p:nvPicPr>
          <p:cNvPr id="7" name="Image 1" descr="preencoded.png"/>
          <p:cNvPicPr>
            <a:picLocks noChangeAspect="1"/>
          </p:cNvPicPr>
          <p:nvPr/>
        </p:nvPicPr>
        <p:blipFill>
          <a:blip r:embed="rId5"/>
          <a:stretch>
            <a:fillRect/>
          </a:stretch>
        </p:blipFill>
        <p:spPr>
          <a:xfrm>
            <a:off x="992148" y="5146953"/>
            <a:ext cx="248007" cy="198358"/>
          </a:xfrm>
          <a:prstGeom prst="rect">
            <a:avLst/>
          </a:prstGeom>
        </p:spPr>
      </p:pic>
      <p:sp>
        <p:nvSpPr>
          <p:cNvPr id="8" name="Text 4"/>
          <p:cNvSpPr/>
          <p:nvPr/>
        </p:nvSpPr>
        <p:spPr>
          <a:xfrm>
            <a:off x="1438513" y="5091946"/>
            <a:ext cx="4884539" cy="1270159"/>
          </a:xfrm>
          <a:prstGeom prst="rect">
            <a:avLst/>
          </a:prstGeom>
          <a:noFill/>
          <a:ln/>
        </p:spPr>
        <p:txBody>
          <a:bodyPr wrap="square" lIns="0" tIns="0" rIns="0" bIns="0" rtlCol="0" anchor="t"/>
          <a:lstStyle/>
          <a:p>
            <a:pPr marL="0" indent="0" algn="l">
              <a:lnSpc>
                <a:spcPts val="2500"/>
              </a:lnSpc>
              <a:buNone/>
            </a:pPr>
            <a:r>
              <a:rPr lang="en-US" sz="1550">
                <a:solidFill>
                  <a:srgbClr val="000000"/>
                </a:solidFill>
                <a:latin typeface="Open Sans" pitchFamily="34" charset="0"/>
                <a:ea typeface="Open Sans" pitchFamily="34" charset="-122"/>
                <a:cs typeface="Open Sans" pitchFamily="34" charset="-120"/>
              </a:rPr>
              <a:t>Das Motiv "Begegnung" von Uli Viereck, das den wundervollen Moment der innigen Begegnung von Elisabeth und Maria zeigt, </a:t>
            </a:r>
            <a:r>
              <a:rPr lang="en-US" sz="1550" err="1">
                <a:solidFill>
                  <a:srgbClr val="000000"/>
                </a:solidFill>
                <a:latin typeface="Open Sans" pitchFamily="34" charset="0"/>
                <a:ea typeface="Open Sans" pitchFamily="34" charset="-122"/>
                <a:cs typeface="Open Sans" pitchFamily="34" charset="-120"/>
              </a:rPr>
              <a:t>kann</a:t>
            </a:r>
            <a:r>
              <a:rPr lang="en-US" sz="1550">
                <a:solidFill>
                  <a:srgbClr val="000000"/>
                </a:solidFill>
                <a:latin typeface="Open Sans" pitchFamily="34" charset="0"/>
                <a:ea typeface="Open Sans" pitchFamily="34" charset="-122"/>
                <a:cs typeface="Open Sans" pitchFamily="34" charset="-120"/>
              </a:rPr>
              <a:t> </a:t>
            </a:r>
            <a:r>
              <a:rPr lang="en-US" sz="1550" err="1">
                <a:solidFill>
                  <a:srgbClr val="000000"/>
                </a:solidFill>
                <a:latin typeface="Open Sans" pitchFamily="34" charset="0"/>
                <a:ea typeface="Open Sans" pitchFamily="34" charset="-122"/>
                <a:cs typeface="Open Sans" pitchFamily="34" charset="-120"/>
              </a:rPr>
              <a:t>als</a:t>
            </a:r>
            <a:r>
              <a:rPr lang="en-US" sz="1550">
                <a:solidFill>
                  <a:srgbClr val="000000"/>
                </a:solidFill>
                <a:latin typeface="Open Sans" pitchFamily="34" charset="0"/>
                <a:ea typeface="Open Sans" pitchFamily="34" charset="-122"/>
                <a:cs typeface="Open Sans" pitchFamily="34" charset="-120"/>
              </a:rPr>
              <a:t> Karte </a:t>
            </a:r>
            <a:r>
              <a:rPr lang="en-US" sz="1550" err="1">
                <a:solidFill>
                  <a:srgbClr val="000000"/>
                </a:solidFill>
                <a:latin typeface="Open Sans" pitchFamily="34" charset="0"/>
                <a:ea typeface="Open Sans" pitchFamily="34" charset="-122"/>
                <a:cs typeface="Open Sans" pitchFamily="34" charset="-120"/>
              </a:rPr>
              <a:t>bestellt</a:t>
            </a:r>
            <a:r>
              <a:rPr lang="en-US" sz="1550">
                <a:solidFill>
                  <a:srgbClr val="000000"/>
                </a:solidFill>
                <a:latin typeface="Open Sans" pitchFamily="34" charset="0"/>
                <a:ea typeface="Open Sans" pitchFamily="34" charset="-122"/>
                <a:cs typeface="Open Sans" pitchFamily="34" charset="-120"/>
              </a:rPr>
              <a:t> </a:t>
            </a:r>
            <a:r>
              <a:rPr lang="en-US" sz="1550" err="1">
                <a:solidFill>
                  <a:srgbClr val="000000"/>
                </a:solidFill>
                <a:latin typeface="Open Sans" pitchFamily="34" charset="0"/>
                <a:ea typeface="Open Sans" pitchFamily="34" charset="-122"/>
                <a:cs typeface="Open Sans" pitchFamily="34" charset="-120"/>
              </a:rPr>
              <a:t>werden</a:t>
            </a:r>
            <a:r>
              <a:rPr lang="en-US" sz="1550">
                <a:solidFill>
                  <a:srgbClr val="000000"/>
                </a:solidFill>
                <a:latin typeface="Open Sans" pitchFamily="34" charset="0"/>
                <a:ea typeface="Open Sans" pitchFamily="34" charset="-122"/>
                <a:cs typeface="Open Sans" pitchFamily="34" charset="-120"/>
              </a:rPr>
              <a:t> </a:t>
            </a:r>
            <a:r>
              <a:rPr lang="en-US" sz="1550" err="1">
                <a:solidFill>
                  <a:srgbClr val="000000"/>
                </a:solidFill>
                <a:latin typeface="Open Sans" pitchFamily="34" charset="0"/>
                <a:ea typeface="Open Sans" pitchFamily="34" charset="-122"/>
                <a:cs typeface="Open Sans" pitchFamily="34" charset="-120"/>
              </a:rPr>
              <a:t>im</a:t>
            </a:r>
            <a:r>
              <a:rPr lang="en-US" sz="1550">
                <a:solidFill>
                  <a:srgbClr val="000000"/>
                </a:solidFill>
                <a:latin typeface="Open Sans" pitchFamily="34" charset="0"/>
                <a:ea typeface="Open Sans" pitchFamily="34" charset="-122"/>
                <a:cs typeface="Open Sans" pitchFamily="34" charset="-120"/>
              </a:rPr>
              <a:t> Vorfeld.</a:t>
            </a:r>
            <a:endParaRPr lang="en-US" sz="1550"/>
          </a:p>
        </p:txBody>
      </p:sp>
      <p:pic>
        <p:nvPicPr>
          <p:cNvPr id="9" name="Grafik 8">
            <a:extLst>
              <a:ext uri="{FF2B5EF4-FFF2-40B4-BE49-F238E27FC236}">
                <a16:creationId xmlns:a16="http://schemas.microsoft.com/office/drawing/2014/main" id="{E4260C8C-C81F-0A5A-BA09-74A8C57B20A9}"/>
              </a:ext>
            </a:extLst>
          </p:cNvPr>
          <p:cNvPicPr>
            <a:picLocks noChangeAspect="1"/>
          </p:cNvPicPr>
          <p:nvPr/>
        </p:nvPicPr>
        <p:blipFill>
          <a:blip r:embed="rId6"/>
          <a:stretch>
            <a:fillRect/>
          </a:stretch>
        </p:blipFill>
        <p:spPr>
          <a:xfrm>
            <a:off x="7727889" y="665657"/>
            <a:ext cx="6108721" cy="6005080"/>
          </a:xfrm>
          <a:prstGeom prst="rect">
            <a:avLst/>
          </a:prstGeom>
        </p:spPr>
      </p:pic>
      <p:sp>
        <p:nvSpPr>
          <p:cNvPr id="11" name="Textfeld 10">
            <a:extLst>
              <a:ext uri="{FF2B5EF4-FFF2-40B4-BE49-F238E27FC236}">
                <a16:creationId xmlns:a16="http://schemas.microsoft.com/office/drawing/2014/main" id="{B8B6D523-695B-40EB-8659-464468AAE1E5}"/>
              </a:ext>
            </a:extLst>
          </p:cNvPr>
          <p:cNvSpPr txBox="1"/>
          <p:nvPr/>
        </p:nvSpPr>
        <p:spPr>
          <a:xfrm>
            <a:off x="7616282" y="7030844"/>
            <a:ext cx="7315200" cy="338554"/>
          </a:xfrm>
          <a:prstGeom prst="rect">
            <a:avLst/>
          </a:prstGeom>
          <a:noFill/>
        </p:spPr>
        <p:txBody>
          <a:bodyPr wrap="square">
            <a:spAutoFit/>
          </a:bodyPr>
          <a:lstStyle/>
          <a:p>
            <a:r>
              <a:rPr lang="de-DE" sz="1600"/>
              <a:t>Karten  bitte hier bestellen: https://www.viereck-kunst.de/index.php/shop</a:t>
            </a:r>
          </a:p>
        </p:txBody>
      </p:sp>
      <p:sp>
        <p:nvSpPr>
          <p:cNvPr id="12" name="Textfeld 11">
            <a:extLst>
              <a:ext uri="{FF2B5EF4-FFF2-40B4-BE49-F238E27FC236}">
                <a16:creationId xmlns:a16="http://schemas.microsoft.com/office/drawing/2014/main" id="{E349688E-9BA5-BEC1-EFDA-5F771443870F}"/>
              </a:ext>
            </a:extLst>
          </p:cNvPr>
          <p:cNvSpPr txBox="1"/>
          <p:nvPr/>
        </p:nvSpPr>
        <p:spPr>
          <a:xfrm>
            <a:off x="793790" y="2206108"/>
            <a:ext cx="7465740" cy="1200329"/>
          </a:xfrm>
          <a:prstGeom prst="rect">
            <a:avLst/>
          </a:prstGeom>
          <a:noFill/>
        </p:spPr>
        <p:txBody>
          <a:bodyPr wrap="square">
            <a:spAutoFit/>
          </a:bodyPr>
          <a:lstStyle/>
          <a:p>
            <a:r>
              <a:rPr lang="de-DE"/>
              <a:t>Das zweite spirituelle Treffen der Frauen-Tankstelle am 3. Dezember 2024 widmete sich dem Thema "Zuvor-kommend". Es folgte einer ähnlichen Struktur wie das erste Treffen, setzte jedoch eigene inhaltliche Akzente.</a:t>
            </a:r>
          </a:p>
          <a:p>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241" y="537805"/>
            <a:ext cx="4365784" cy="488871"/>
          </a:xfrm>
          <a:prstGeom prst="rect">
            <a:avLst/>
          </a:prstGeom>
          <a:noFill/>
          <a:ln/>
        </p:spPr>
        <p:txBody>
          <a:bodyPr wrap="none" lIns="0" tIns="0" rIns="0" bIns="0" rtlCol="0" anchor="t"/>
          <a:lstStyle/>
          <a:p>
            <a:pPr marL="0" indent="0" algn="l">
              <a:lnSpc>
                <a:spcPts val="3800"/>
              </a:lnSpc>
              <a:buNone/>
            </a:pPr>
            <a:r>
              <a:rPr lang="en-US" sz="3050" b="1">
                <a:solidFill>
                  <a:srgbClr val="443728"/>
                </a:solidFill>
                <a:latin typeface="Crimson Pro Bold" pitchFamily="34" charset="0"/>
                <a:ea typeface="Crimson Pro Bold" pitchFamily="34" charset="-122"/>
                <a:cs typeface="Crimson Pro Bold" pitchFamily="34" charset="-120"/>
              </a:rPr>
              <a:t>Ablauf "zuvor-kommend"</a:t>
            </a:r>
            <a:endParaRPr lang="en-US" sz="305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241" y="1442204"/>
            <a:ext cx="195501" cy="195501"/>
          </a:xfrm>
          <a:prstGeom prst="rect">
            <a:avLst/>
          </a:prstGeom>
        </p:spPr>
      </p:pic>
      <p:sp>
        <p:nvSpPr>
          <p:cNvPr id="4" name="Shape 1"/>
          <p:cNvSpPr/>
          <p:nvPr/>
        </p:nvSpPr>
        <p:spPr>
          <a:xfrm>
            <a:off x="782241" y="1727240"/>
            <a:ext cx="6435209" cy="22860"/>
          </a:xfrm>
          <a:prstGeom prst="rect">
            <a:avLst/>
          </a:prstGeom>
          <a:solidFill>
            <a:srgbClr val="835E54"/>
          </a:solidFill>
          <a:ln/>
        </p:spPr>
        <p:txBody>
          <a:bodyPr/>
          <a:lstStyle/>
          <a:p>
            <a:endParaRPr lang="de-DE"/>
          </a:p>
        </p:txBody>
      </p:sp>
      <p:sp>
        <p:nvSpPr>
          <p:cNvPr id="5" name="Text 2"/>
          <p:cNvSpPr/>
          <p:nvPr/>
        </p:nvSpPr>
        <p:spPr>
          <a:xfrm>
            <a:off x="782241" y="1870710"/>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19.15 Uhr</a:t>
            </a:r>
            <a:endParaRPr lang="en-US" sz="1900"/>
          </a:p>
        </p:txBody>
      </p:sp>
      <p:sp>
        <p:nvSpPr>
          <p:cNvPr id="6" name="Text 3"/>
          <p:cNvSpPr/>
          <p:nvPr/>
        </p:nvSpPr>
        <p:spPr>
          <a:xfrm>
            <a:off x="782241" y="2293501"/>
            <a:ext cx="6435209" cy="312896"/>
          </a:xfrm>
          <a:prstGeom prst="rect">
            <a:avLst/>
          </a:prstGeom>
          <a:noFill/>
          <a:ln/>
        </p:spPr>
        <p:txBody>
          <a:bodyPr wrap="non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Magnifikat – Endlosschleife</a:t>
            </a:r>
            <a:endParaRPr lang="en-US" sz="150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2950" y="1442204"/>
            <a:ext cx="195501" cy="195501"/>
          </a:xfrm>
          <a:prstGeom prst="rect">
            <a:avLst/>
          </a:prstGeom>
        </p:spPr>
      </p:pic>
      <p:sp>
        <p:nvSpPr>
          <p:cNvPr id="8" name="Shape 4"/>
          <p:cNvSpPr/>
          <p:nvPr/>
        </p:nvSpPr>
        <p:spPr>
          <a:xfrm>
            <a:off x="7412950" y="1727240"/>
            <a:ext cx="6435209" cy="22860"/>
          </a:xfrm>
          <a:prstGeom prst="rect">
            <a:avLst/>
          </a:prstGeom>
          <a:solidFill>
            <a:srgbClr val="835E54"/>
          </a:solidFill>
          <a:ln/>
        </p:spPr>
        <p:txBody>
          <a:bodyPr/>
          <a:lstStyle/>
          <a:p>
            <a:endParaRPr lang="de-DE"/>
          </a:p>
        </p:txBody>
      </p:sp>
      <p:sp>
        <p:nvSpPr>
          <p:cNvPr id="9" name="Text 5"/>
          <p:cNvSpPr/>
          <p:nvPr/>
        </p:nvSpPr>
        <p:spPr>
          <a:xfrm>
            <a:off x="7412950" y="1870710"/>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19.30 Uhr</a:t>
            </a:r>
            <a:endParaRPr lang="en-US" sz="1900"/>
          </a:p>
        </p:txBody>
      </p:sp>
      <p:sp>
        <p:nvSpPr>
          <p:cNvPr id="10" name="Text 6"/>
          <p:cNvSpPr/>
          <p:nvPr/>
        </p:nvSpPr>
        <p:spPr>
          <a:xfrm>
            <a:off x="7412950" y="2293501"/>
            <a:ext cx="6435209" cy="312896"/>
          </a:xfrm>
          <a:prstGeom prst="rect">
            <a:avLst/>
          </a:prstGeom>
          <a:noFill/>
          <a:ln/>
        </p:spPr>
        <p:txBody>
          <a:bodyPr wrap="non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Begrüßung</a:t>
            </a:r>
            <a:endParaRPr lang="en-US" sz="1500"/>
          </a:p>
        </p:txBody>
      </p:sp>
      <p:pic>
        <p:nvPicPr>
          <p:cNvPr id="11"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241" y="2972872"/>
            <a:ext cx="195501" cy="195501"/>
          </a:xfrm>
          <a:prstGeom prst="rect">
            <a:avLst/>
          </a:prstGeom>
        </p:spPr>
      </p:pic>
      <p:sp>
        <p:nvSpPr>
          <p:cNvPr id="12" name="Shape 7"/>
          <p:cNvSpPr/>
          <p:nvPr/>
        </p:nvSpPr>
        <p:spPr>
          <a:xfrm>
            <a:off x="782241" y="3257907"/>
            <a:ext cx="6435209" cy="22860"/>
          </a:xfrm>
          <a:prstGeom prst="rect">
            <a:avLst/>
          </a:prstGeom>
          <a:solidFill>
            <a:srgbClr val="835E54"/>
          </a:solidFill>
          <a:ln/>
        </p:spPr>
        <p:txBody>
          <a:bodyPr/>
          <a:lstStyle/>
          <a:p>
            <a:endParaRPr lang="de-DE"/>
          </a:p>
        </p:txBody>
      </p:sp>
      <p:sp>
        <p:nvSpPr>
          <p:cNvPr id="13" name="Text 8"/>
          <p:cNvSpPr/>
          <p:nvPr/>
        </p:nvSpPr>
        <p:spPr>
          <a:xfrm>
            <a:off x="782241" y="3401378"/>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19.35 Uhr</a:t>
            </a:r>
            <a:endParaRPr lang="en-US" sz="1900"/>
          </a:p>
        </p:txBody>
      </p:sp>
      <p:sp>
        <p:nvSpPr>
          <p:cNvPr id="14" name="Text 9"/>
          <p:cNvSpPr/>
          <p:nvPr/>
        </p:nvSpPr>
        <p:spPr>
          <a:xfrm>
            <a:off x="782241" y="3824168"/>
            <a:ext cx="6435209" cy="312896"/>
          </a:xfrm>
          <a:prstGeom prst="rect">
            <a:avLst/>
          </a:prstGeom>
          <a:noFill/>
          <a:ln/>
        </p:spPr>
        <p:txBody>
          <a:bodyPr wrap="non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Ankommensrunde alltagsbezogen (siehe Modul 1)</a:t>
            </a:r>
            <a:endParaRPr lang="en-US" sz="1500"/>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2950" y="2972872"/>
            <a:ext cx="195501" cy="195501"/>
          </a:xfrm>
          <a:prstGeom prst="rect">
            <a:avLst/>
          </a:prstGeom>
        </p:spPr>
      </p:pic>
      <p:sp>
        <p:nvSpPr>
          <p:cNvPr id="16" name="Shape 10"/>
          <p:cNvSpPr/>
          <p:nvPr/>
        </p:nvSpPr>
        <p:spPr>
          <a:xfrm>
            <a:off x="7412950" y="3257907"/>
            <a:ext cx="6435209" cy="22860"/>
          </a:xfrm>
          <a:prstGeom prst="rect">
            <a:avLst/>
          </a:prstGeom>
          <a:solidFill>
            <a:srgbClr val="835E54"/>
          </a:solidFill>
          <a:ln/>
        </p:spPr>
        <p:txBody>
          <a:bodyPr/>
          <a:lstStyle/>
          <a:p>
            <a:endParaRPr lang="de-DE"/>
          </a:p>
        </p:txBody>
      </p:sp>
      <p:sp>
        <p:nvSpPr>
          <p:cNvPr id="17" name="Text 11"/>
          <p:cNvSpPr/>
          <p:nvPr/>
        </p:nvSpPr>
        <p:spPr>
          <a:xfrm>
            <a:off x="7412950" y="3401378"/>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19.50 Uhr</a:t>
            </a:r>
            <a:endParaRPr lang="en-US" sz="1900"/>
          </a:p>
        </p:txBody>
      </p:sp>
      <p:sp>
        <p:nvSpPr>
          <p:cNvPr id="18" name="Text 12"/>
          <p:cNvSpPr/>
          <p:nvPr/>
        </p:nvSpPr>
        <p:spPr>
          <a:xfrm>
            <a:off x="7412950" y="3824168"/>
            <a:ext cx="6435209" cy="1251585"/>
          </a:xfrm>
          <a:prstGeom prst="rect">
            <a:avLst/>
          </a:prstGeom>
          <a:noFill/>
          <a:ln/>
        </p:spPr>
        <p:txBody>
          <a:bodyPr wrap="squar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Hinführung zum Thema „zuvor-kommend" (siehe Modul 1). Die Teilnehmenden schreiben ihre Assoziationen zum Wort auf Papierstreifen in Einzel-Arbeit. Vorstellen der Assoziationen und Ablegen der Papierstreifen in der Mitte.</a:t>
            </a:r>
            <a:endParaRPr lang="en-US" sz="1500"/>
          </a:p>
        </p:txBody>
      </p:sp>
      <p:pic>
        <p:nvPicPr>
          <p:cNvPr id="19"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241" y="5442228"/>
            <a:ext cx="195501" cy="195501"/>
          </a:xfrm>
          <a:prstGeom prst="rect">
            <a:avLst/>
          </a:prstGeom>
        </p:spPr>
      </p:pic>
      <p:sp>
        <p:nvSpPr>
          <p:cNvPr id="20" name="Shape 13"/>
          <p:cNvSpPr/>
          <p:nvPr/>
        </p:nvSpPr>
        <p:spPr>
          <a:xfrm>
            <a:off x="782241" y="5727263"/>
            <a:ext cx="6435209" cy="22860"/>
          </a:xfrm>
          <a:prstGeom prst="rect">
            <a:avLst/>
          </a:prstGeom>
          <a:solidFill>
            <a:srgbClr val="835E54"/>
          </a:solidFill>
          <a:ln/>
        </p:spPr>
        <p:txBody>
          <a:bodyPr/>
          <a:lstStyle/>
          <a:p>
            <a:endParaRPr lang="de-DE"/>
          </a:p>
        </p:txBody>
      </p:sp>
      <p:sp>
        <p:nvSpPr>
          <p:cNvPr id="21" name="Text 14"/>
          <p:cNvSpPr/>
          <p:nvPr/>
        </p:nvSpPr>
        <p:spPr>
          <a:xfrm>
            <a:off x="782241" y="5870734"/>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20.05 Uhr</a:t>
            </a:r>
            <a:endParaRPr lang="en-US" sz="1900"/>
          </a:p>
        </p:txBody>
      </p:sp>
      <p:sp>
        <p:nvSpPr>
          <p:cNvPr id="22" name="Text 15"/>
          <p:cNvSpPr/>
          <p:nvPr/>
        </p:nvSpPr>
        <p:spPr>
          <a:xfrm>
            <a:off x="782241" y="6293525"/>
            <a:ext cx="6435209" cy="312896"/>
          </a:xfrm>
          <a:prstGeom prst="rect">
            <a:avLst/>
          </a:prstGeom>
          <a:noFill/>
          <a:ln/>
        </p:spPr>
        <p:txBody>
          <a:bodyPr wrap="non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Singen – „Lass Deinen Mund stille sein, …Dein Herz…"</a:t>
            </a:r>
            <a:endParaRPr lang="en-US" sz="1500"/>
          </a:p>
        </p:txBody>
      </p:sp>
      <p:pic>
        <p:nvPicPr>
          <p:cNvPr id="23"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2950" y="5442228"/>
            <a:ext cx="195501" cy="195501"/>
          </a:xfrm>
          <a:prstGeom prst="rect">
            <a:avLst/>
          </a:prstGeom>
        </p:spPr>
      </p:pic>
      <p:sp>
        <p:nvSpPr>
          <p:cNvPr id="24" name="Shape 16"/>
          <p:cNvSpPr/>
          <p:nvPr/>
        </p:nvSpPr>
        <p:spPr>
          <a:xfrm>
            <a:off x="7412950" y="5727263"/>
            <a:ext cx="6435209" cy="22860"/>
          </a:xfrm>
          <a:prstGeom prst="rect">
            <a:avLst/>
          </a:prstGeom>
          <a:solidFill>
            <a:srgbClr val="835E54"/>
          </a:solidFill>
          <a:ln/>
        </p:spPr>
        <p:txBody>
          <a:bodyPr/>
          <a:lstStyle/>
          <a:p>
            <a:endParaRPr lang="de-DE"/>
          </a:p>
        </p:txBody>
      </p:sp>
      <p:sp>
        <p:nvSpPr>
          <p:cNvPr id="25" name="Text 17"/>
          <p:cNvSpPr/>
          <p:nvPr/>
        </p:nvSpPr>
        <p:spPr>
          <a:xfrm>
            <a:off x="7412950" y="5870734"/>
            <a:ext cx="2444710" cy="305514"/>
          </a:xfrm>
          <a:prstGeom prst="rect">
            <a:avLst/>
          </a:prstGeom>
          <a:noFill/>
          <a:ln/>
        </p:spPr>
        <p:txBody>
          <a:bodyPr wrap="none" lIns="0" tIns="0" rIns="0" bIns="0" rtlCol="0" anchor="t"/>
          <a:lstStyle/>
          <a:p>
            <a:pPr marL="0" indent="0" algn="l">
              <a:lnSpc>
                <a:spcPts val="2400"/>
              </a:lnSpc>
              <a:buNone/>
            </a:pPr>
            <a:r>
              <a:rPr lang="en-US" sz="1900" b="1">
                <a:solidFill>
                  <a:srgbClr val="443728"/>
                </a:solidFill>
                <a:latin typeface="Crimson Pro Bold" pitchFamily="34" charset="0"/>
                <a:ea typeface="Crimson Pro Bold" pitchFamily="34" charset="-122"/>
                <a:cs typeface="Crimson Pro Bold" pitchFamily="34" charset="-120"/>
              </a:rPr>
              <a:t>20.10 Uhr</a:t>
            </a:r>
            <a:endParaRPr lang="en-US" sz="1900"/>
          </a:p>
        </p:txBody>
      </p:sp>
      <p:sp>
        <p:nvSpPr>
          <p:cNvPr id="26" name="Text 18"/>
          <p:cNvSpPr/>
          <p:nvPr/>
        </p:nvSpPr>
        <p:spPr>
          <a:xfrm>
            <a:off x="7412950" y="6293525"/>
            <a:ext cx="6435209" cy="1251585"/>
          </a:xfrm>
          <a:prstGeom prst="rect">
            <a:avLst/>
          </a:prstGeom>
          <a:noFill/>
          <a:ln/>
        </p:spPr>
        <p:txBody>
          <a:bodyPr wrap="square" lIns="0" tIns="0" rIns="0" bIns="0" rtlCol="0" anchor="t"/>
          <a:lstStyle/>
          <a:p>
            <a:pPr marL="0" indent="0" algn="l">
              <a:lnSpc>
                <a:spcPts val="2450"/>
              </a:lnSpc>
              <a:buNone/>
            </a:pPr>
            <a:r>
              <a:rPr lang="en-US" sz="1500">
                <a:solidFill>
                  <a:srgbClr val="443728"/>
                </a:solidFill>
                <a:latin typeface="Open Sans" pitchFamily="34" charset="0"/>
                <a:ea typeface="Open Sans" pitchFamily="34" charset="-122"/>
                <a:cs typeface="Open Sans" pitchFamily="34" charset="-120"/>
              </a:rPr>
              <a:t>Hinführen zum Sitzen in der Stille – Körperübung. Stille-Zeit mit Klangschale einleiten - 5 Min. Stille. Stille-Zeit mit der Klangschale beenden. Sich recken und strecken – zurückkommen mit der Aufmerksamkeit in den Stuhlkreis</a:t>
            </a:r>
            <a:endParaRPr lang="en-US" sz="1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56128"/>
            <a:ext cx="3969425" cy="496133"/>
          </a:xfrm>
          <a:prstGeom prst="rect">
            <a:avLst/>
          </a:prstGeom>
          <a:noFill/>
          <a:ln/>
        </p:spPr>
        <p:txBody>
          <a:bodyPr wrap="none" lIns="0" tIns="0" rIns="0" bIns="0" rtlCol="0" anchor="t"/>
          <a:lstStyle/>
          <a:p>
            <a:pPr marL="0" indent="0" algn="l">
              <a:lnSpc>
                <a:spcPts val="3900"/>
              </a:lnSpc>
              <a:buNone/>
            </a:pPr>
            <a:r>
              <a:rPr lang="en-US" sz="3100" b="1">
                <a:solidFill>
                  <a:srgbClr val="443728"/>
                </a:solidFill>
                <a:latin typeface="Crimson Pro Bold" pitchFamily="34" charset="0"/>
                <a:ea typeface="Crimson Pro Bold" pitchFamily="34" charset="-122"/>
                <a:cs typeface="Crimson Pro Bold" pitchFamily="34" charset="-120"/>
              </a:rPr>
              <a:t>Maria und Elisabeth</a:t>
            </a:r>
            <a:endParaRPr lang="en-US" sz="3100"/>
          </a:p>
        </p:txBody>
      </p:sp>
      <p:sp>
        <p:nvSpPr>
          <p:cNvPr id="3" name="Text 1"/>
          <p:cNvSpPr/>
          <p:nvPr/>
        </p:nvSpPr>
        <p:spPr>
          <a:xfrm>
            <a:off x="793790" y="3348276"/>
            <a:ext cx="5035748"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20.20 Uhr: Hinwenden zur biblischen Textstelle</a:t>
            </a:r>
            <a:endParaRPr lang="en-US" sz="1950"/>
          </a:p>
        </p:txBody>
      </p:sp>
      <p:sp>
        <p:nvSpPr>
          <p:cNvPr id="4" name="Text 2"/>
          <p:cNvSpPr/>
          <p:nvPr/>
        </p:nvSpPr>
        <p:spPr>
          <a:xfrm>
            <a:off x="793790" y="3856792"/>
            <a:ext cx="7632025"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(Lk 1,26-56) </a:t>
            </a:r>
            <a:r>
              <a:rPr lang="en-US" sz="1550" b="1">
                <a:solidFill>
                  <a:srgbClr val="FA95AE"/>
                </a:solidFill>
                <a:latin typeface="Open Sans" pitchFamily="34" charset="0"/>
                <a:ea typeface="Open Sans" pitchFamily="34" charset="-122"/>
                <a:cs typeface="Open Sans" pitchFamily="34" charset="-120"/>
              </a:rPr>
              <a:t>„Maria und Elisabeth"</a:t>
            </a:r>
            <a:endParaRPr lang="en-US" sz="1550"/>
          </a:p>
        </p:txBody>
      </p:sp>
      <p:sp>
        <p:nvSpPr>
          <p:cNvPr id="5" name="Text 3"/>
          <p:cNvSpPr/>
          <p:nvPr/>
        </p:nvSpPr>
        <p:spPr>
          <a:xfrm>
            <a:off x="793790" y="4352925"/>
            <a:ext cx="7632025"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Methode Bibel-teilen in 7 Schritten (</a:t>
            </a:r>
            <a:r>
              <a:rPr lang="en-US" sz="1550" err="1">
                <a:solidFill>
                  <a:srgbClr val="443728"/>
                </a:solidFill>
                <a:latin typeface="Open Sans" pitchFamily="34" charset="0"/>
                <a:ea typeface="Open Sans" pitchFamily="34" charset="-122"/>
                <a:cs typeface="Open Sans" pitchFamily="34" charset="-120"/>
              </a:rPr>
              <a:t>siehe</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oben</a:t>
            </a:r>
            <a:r>
              <a:rPr lang="en-US" sz="1550">
                <a:solidFill>
                  <a:srgbClr val="443728"/>
                </a:solidFill>
                <a:latin typeface="Open Sans" pitchFamily="34" charset="0"/>
                <a:ea typeface="Open Sans" pitchFamily="34" charset="-122"/>
                <a:cs typeface="Open Sans" pitchFamily="34" charset="-120"/>
              </a:rPr>
              <a:t>)</a:t>
            </a:r>
            <a:endParaRPr lang="en-US" sz="1550"/>
          </a:p>
        </p:txBody>
      </p:sp>
      <p:sp>
        <p:nvSpPr>
          <p:cNvPr id="6" name="Text 4"/>
          <p:cNvSpPr/>
          <p:nvPr/>
        </p:nvSpPr>
        <p:spPr>
          <a:xfrm>
            <a:off x="793790" y="5727002"/>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20.45 Uhr</a:t>
            </a:r>
            <a:endParaRPr lang="en-US" sz="1950"/>
          </a:p>
        </p:txBody>
      </p:sp>
      <p:sp>
        <p:nvSpPr>
          <p:cNvPr id="7" name="Text 5"/>
          <p:cNvSpPr/>
          <p:nvPr/>
        </p:nvSpPr>
        <p:spPr>
          <a:xfrm>
            <a:off x="793790" y="6378214"/>
            <a:ext cx="7632025"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Stille Betrachtung der Karte „Begegnung" von Uli Viereck</a:t>
            </a:r>
            <a:endParaRPr lang="en-US" sz="1550"/>
          </a:p>
        </p:txBody>
      </p:sp>
      <p:sp>
        <p:nvSpPr>
          <p:cNvPr id="8" name="Text 6"/>
          <p:cNvSpPr/>
          <p:nvPr/>
        </p:nvSpPr>
        <p:spPr>
          <a:xfrm>
            <a:off x="8917543" y="3328511"/>
            <a:ext cx="4926568" cy="317540"/>
          </a:xfrm>
          <a:prstGeom prst="rect">
            <a:avLst/>
          </a:prstGeom>
          <a:noFill/>
          <a:ln/>
        </p:spPr>
        <p:txBody>
          <a:bodyPr wrap="none" lIns="0" tIns="0" rIns="0" bIns="0" rtlCol="0" anchor="t"/>
          <a:lstStyle/>
          <a:p>
            <a:pPr marL="0" indent="0" algn="l">
              <a:lnSpc>
                <a:spcPts val="2500"/>
              </a:lnSpc>
              <a:buNone/>
            </a:pPr>
            <a:endParaRPr lang="en-US" sz="1550"/>
          </a:p>
        </p:txBody>
      </p:sp>
      <p:pic>
        <p:nvPicPr>
          <p:cNvPr id="9" name="Grafik 8" descr="Ein Bild, das Menschliches Gesicht, Kleidung, Kuss, Zeichnung enthält.&#10;&#10;KI-generierte Inhalte können fehlerhaft sein.">
            <a:extLst>
              <a:ext uri="{FF2B5EF4-FFF2-40B4-BE49-F238E27FC236}">
                <a16:creationId xmlns:a16="http://schemas.microsoft.com/office/drawing/2014/main" id="{718672C0-2EBE-33E5-1030-E29FF25E2BF0}"/>
              </a:ext>
            </a:extLst>
          </p:cNvPr>
          <p:cNvPicPr>
            <a:picLocks noChangeAspect="1"/>
          </p:cNvPicPr>
          <p:nvPr/>
        </p:nvPicPr>
        <p:blipFill>
          <a:blip r:embed="rId3"/>
          <a:stretch>
            <a:fillRect/>
          </a:stretch>
        </p:blipFill>
        <p:spPr>
          <a:xfrm>
            <a:off x="7504772" y="686789"/>
            <a:ext cx="6107804" cy="60065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6875" y="632698"/>
            <a:ext cx="4561642" cy="448032"/>
          </a:xfrm>
          <a:prstGeom prst="rect">
            <a:avLst/>
          </a:prstGeom>
          <a:noFill/>
          <a:ln/>
        </p:spPr>
        <p:txBody>
          <a:bodyPr wrap="none" lIns="0" tIns="0" rIns="0" bIns="0" rtlCol="0" anchor="t"/>
          <a:lstStyle/>
          <a:p>
            <a:pPr marL="0" indent="0" algn="l">
              <a:lnSpc>
                <a:spcPts val="3500"/>
              </a:lnSpc>
              <a:buNone/>
            </a:pPr>
            <a:r>
              <a:rPr lang="en-US" sz="2800" b="1">
                <a:solidFill>
                  <a:srgbClr val="443728"/>
                </a:solidFill>
                <a:latin typeface="Crimson Pro Bold" pitchFamily="34" charset="0"/>
                <a:ea typeface="Crimson Pro Bold" pitchFamily="34" charset="-122"/>
                <a:cs typeface="Crimson Pro Bold" pitchFamily="34" charset="-120"/>
              </a:rPr>
              <a:t>Abschluss des zweiten Abends</a:t>
            </a:r>
            <a:endParaRPr lang="en-US" sz="2800"/>
          </a:p>
        </p:txBody>
      </p:sp>
      <p:sp>
        <p:nvSpPr>
          <p:cNvPr id="3" name="Shape 1"/>
          <p:cNvSpPr/>
          <p:nvPr/>
        </p:nvSpPr>
        <p:spPr>
          <a:xfrm>
            <a:off x="716875" y="1439108"/>
            <a:ext cx="6508671" cy="1078349"/>
          </a:xfrm>
          <a:prstGeom prst="roundRect">
            <a:avLst>
              <a:gd name="adj" fmla="val 10176"/>
            </a:avLst>
          </a:prstGeom>
          <a:solidFill>
            <a:srgbClr val="FFFCFA"/>
          </a:solidFill>
          <a:ln w="22860">
            <a:solidFill>
              <a:srgbClr val="D1C8C6"/>
            </a:solidFill>
            <a:prstDash val="solid"/>
          </a:ln>
        </p:spPr>
        <p:txBody>
          <a:bodyPr/>
          <a:lstStyle/>
          <a:p>
            <a:endParaRPr lang="de-DE"/>
          </a:p>
        </p:txBody>
      </p:sp>
      <p:sp>
        <p:nvSpPr>
          <p:cNvPr id="4" name="Shape 2"/>
          <p:cNvSpPr/>
          <p:nvPr/>
        </p:nvSpPr>
        <p:spPr>
          <a:xfrm>
            <a:off x="694015" y="1439108"/>
            <a:ext cx="91440" cy="1078349"/>
          </a:xfrm>
          <a:prstGeom prst="roundRect">
            <a:avLst>
              <a:gd name="adj" fmla="val 82321"/>
            </a:avLst>
          </a:prstGeom>
          <a:solidFill>
            <a:srgbClr val="835E54"/>
          </a:solidFill>
          <a:ln/>
        </p:spPr>
        <p:txBody>
          <a:bodyPr/>
          <a:lstStyle/>
          <a:p>
            <a:endParaRPr lang="de-DE"/>
          </a:p>
        </p:txBody>
      </p:sp>
      <p:sp>
        <p:nvSpPr>
          <p:cNvPr id="5" name="Text 3"/>
          <p:cNvSpPr/>
          <p:nvPr/>
        </p:nvSpPr>
        <p:spPr>
          <a:xfrm>
            <a:off x="987504" y="1641158"/>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Feedback-Runde</a:t>
            </a:r>
            <a:endParaRPr lang="en-US" sz="1750"/>
          </a:p>
        </p:txBody>
      </p:sp>
      <p:sp>
        <p:nvSpPr>
          <p:cNvPr id="6" name="Text 4"/>
          <p:cNvSpPr/>
          <p:nvPr/>
        </p:nvSpPr>
        <p:spPr>
          <a:xfrm>
            <a:off x="987504" y="2028706"/>
            <a:ext cx="6035993"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Austausch über den Abend</a:t>
            </a:r>
            <a:endParaRPr lang="en-US" sz="1400"/>
          </a:p>
        </p:txBody>
      </p:sp>
      <p:sp>
        <p:nvSpPr>
          <p:cNvPr id="7" name="Shape 5"/>
          <p:cNvSpPr/>
          <p:nvPr/>
        </p:nvSpPr>
        <p:spPr>
          <a:xfrm>
            <a:off x="7404735" y="1439108"/>
            <a:ext cx="6508790" cy="1078349"/>
          </a:xfrm>
          <a:prstGeom prst="roundRect">
            <a:avLst>
              <a:gd name="adj" fmla="val 10176"/>
            </a:avLst>
          </a:prstGeom>
          <a:solidFill>
            <a:srgbClr val="FFFCFA"/>
          </a:solidFill>
          <a:ln w="22860">
            <a:solidFill>
              <a:srgbClr val="D1C8C6"/>
            </a:solidFill>
            <a:prstDash val="solid"/>
          </a:ln>
        </p:spPr>
        <p:txBody>
          <a:bodyPr/>
          <a:lstStyle/>
          <a:p>
            <a:endParaRPr lang="de-DE"/>
          </a:p>
        </p:txBody>
      </p:sp>
      <p:sp>
        <p:nvSpPr>
          <p:cNvPr id="8" name="Shape 6"/>
          <p:cNvSpPr/>
          <p:nvPr/>
        </p:nvSpPr>
        <p:spPr>
          <a:xfrm>
            <a:off x="7381875" y="1439108"/>
            <a:ext cx="91440" cy="1078349"/>
          </a:xfrm>
          <a:prstGeom prst="roundRect">
            <a:avLst>
              <a:gd name="adj" fmla="val 82321"/>
            </a:avLst>
          </a:prstGeom>
          <a:solidFill>
            <a:srgbClr val="835E54"/>
          </a:solidFill>
          <a:ln/>
        </p:spPr>
        <p:txBody>
          <a:bodyPr/>
          <a:lstStyle/>
          <a:p>
            <a:endParaRPr lang="de-DE"/>
          </a:p>
        </p:txBody>
      </p:sp>
      <p:sp>
        <p:nvSpPr>
          <p:cNvPr id="9" name="Text 7"/>
          <p:cNvSpPr/>
          <p:nvPr/>
        </p:nvSpPr>
        <p:spPr>
          <a:xfrm>
            <a:off x="7675364" y="1641158"/>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Ausblick</a:t>
            </a:r>
            <a:endParaRPr lang="en-US" sz="1750"/>
          </a:p>
        </p:txBody>
      </p:sp>
      <p:sp>
        <p:nvSpPr>
          <p:cNvPr id="10" name="Text 8"/>
          <p:cNvSpPr/>
          <p:nvPr/>
        </p:nvSpPr>
        <p:spPr>
          <a:xfrm>
            <a:off x="7675364" y="2028706"/>
            <a:ext cx="6036112"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auf das kommende spirituelle Angebot</a:t>
            </a:r>
            <a:endParaRPr lang="en-US" sz="1400"/>
          </a:p>
        </p:txBody>
      </p:sp>
      <p:sp>
        <p:nvSpPr>
          <p:cNvPr id="11" name="Shape 9"/>
          <p:cNvSpPr/>
          <p:nvPr/>
        </p:nvSpPr>
        <p:spPr>
          <a:xfrm>
            <a:off x="716875" y="2696647"/>
            <a:ext cx="6508671" cy="1365052"/>
          </a:xfrm>
          <a:prstGeom prst="roundRect">
            <a:avLst>
              <a:gd name="adj" fmla="val 8038"/>
            </a:avLst>
          </a:prstGeom>
          <a:solidFill>
            <a:srgbClr val="FFFCFA"/>
          </a:solidFill>
          <a:ln w="22860">
            <a:solidFill>
              <a:srgbClr val="D1C8C6"/>
            </a:solidFill>
            <a:prstDash val="solid"/>
          </a:ln>
        </p:spPr>
        <p:txBody>
          <a:bodyPr/>
          <a:lstStyle/>
          <a:p>
            <a:endParaRPr lang="de-DE"/>
          </a:p>
        </p:txBody>
      </p:sp>
      <p:sp>
        <p:nvSpPr>
          <p:cNvPr id="12" name="Shape 10"/>
          <p:cNvSpPr/>
          <p:nvPr/>
        </p:nvSpPr>
        <p:spPr>
          <a:xfrm>
            <a:off x="694015" y="2696647"/>
            <a:ext cx="91440" cy="1365052"/>
          </a:xfrm>
          <a:prstGeom prst="roundRect">
            <a:avLst>
              <a:gd name="adj" fmla="val 82321"/>
            </a:avLst>
          </a:prstGeom>
          <a:solidFill>
            <a:srgbClr val="835E54"/>
          </a:solidFill>
          <a:ln/>
        </p:spPr>
        <p:txBody>
          <a:bodyPr/>
          <a:lstStyle/>
          <a:p>
            <a:endParaRPr lang="de-DE"/>
          </a:p>
        </p:txBody>
      </p:sp>
      <p:sp>
        <p:nvSpPr>
          <p:cNvPr id="13" name="Text 11"/>
          <p:cNvSpPr/>
          <p:nvPr/>
        </p:nvSpPr>
        <p:spPr>
          <a:xfrm>
            <a:off x="987504" y="2898696"/>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Abschlusslied</a:t>
            </a:r>
            <a:endParaRPr lang="en-US" sz="1750"/>
          </a:p>
        </p:txBody>
      </p:sp>
      <p:sp>
        <p:nvSpPr>
          <p:cNvPr id="14" name="Text 12"/>
          <p:cNvSpPr/>
          <p:nvPr/>
        </p:nvSpPr>
        <p:spPr>
          <a:xfrm>
            <a:off x="987504" y="3286244"/>
            <a:ext cx="6035993" cy="573405"/>
          </a:xfrm>
          <a:prstGeom prst="rect">
            <a:avLst/>
          </a:prstGeom>
          <a:noFill/>
          <a:ln/>
        </p:spPr>
        <p:txBody>
          <a:bodyPr wrap="squar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 Magnificat…" (Taizé, Kanon) GL 390 alternativ: „Maria durch den Dornwald ging" Gl 224</a:t>
            </a:r>
            <a:endParaRPr lang="en-US" sz="1400"/>
          </a:p>
        </p:txBody>
      </p:sp>
      <p:sp>
        <p:nvSpPr>
          <p:cNvPr id="15" name="Shape 13"/>
          <p:cNvSpPr/>
          <p:nvPr/>
        </p:nvSpPr>
        <p:spPr>
          <a:xfrm>
            <a:off x="7404735" y="2696647"/>
            <a:ext cx="6508790" cy="1365052"/>
          </a:xfrm>
          <a:prstGeom prst="roundRect">
            <a:avLst>
              <a:gd name="adj" fmla="val 8038"/>
            </a:avLst>
          </a:prstGeom>
          <a:solidFill>
            <a:srgbClr val="FFFCFA"/>
          </a:solidFill>
          <a:ln w="22860">
            <a:solidFill>
              <a:srgbClr val="D1C8C6"/>
            </a:solidFill>
            <a:prstDash val="solid"/>
          </a:ln>
        </p:spPr>
        <p:txBody>
          <a:bodyPr/>
          <a:lstStyle/>
          <a:p>
            <a:endParaRPr lang="de-DE"/>
          </a:p>
        </p:txBody>
      </p:sp>
      <p:sp>
        <p:nvSpPr>
          <p:cNvPr id="16" name="Shape 14"/>
          <p:cNvSpPr/>
          <p:nvPr/>
        </p:nvSpPr>
        <p:spPr>
          <a:xfrm>
            <a:off x="7381875" y="2696647"/>
            <a:ext cx="91440" cy="1365052"/>
          </a:xfrm>
          <a:prstGeom prst="roundRect">
            <a:avLst>
              <a:gd name="adj" fmla="val 82321"/>
            </a:avLst>
          </a:prstGeom>
          <a:solidFill>
            <a:srgbClr val="835E54"/>
          </a:solidFill>
          <a:ln/>
        </p:spPr>
        <p:txBody>
          <a:bodyPr/>
          <a:lstStyle/>
          <a:p>
            <a:endParaRPr lang="de-DE"/>
          </a:p>
        </p:txBody>
      </p:sp>
      <p:sp>
        <p:nvSpPr>
          <p:cNvPr id="17" name="Text 15"/>
          <p:cNvSpPr/>
          <p:nvPr/>
        </p:nvSpPr>
        <p:spPr>
          <a:xfrm>
            <a:off x="7675364" y="2898696"/>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Abschlusssegen</a:t>
            </a:r>
            <a:endParaRPr lang="en-US" sz="1750"/>
          </a:p>
        </p:txBody>
      </p:sp>
      <p:sp>
        <p:nvSpPr>
          <p:cNvPr id="18" name="Text 16"/>
          <p:cNvSpPr/>
          <p:nvPr/>
        </p:nvSpPr>
        <p:spPr>
          <a:xfrm>
            <a:off x="7675364" y="3286244"/>
            <a:ext cx="6036112"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Ende gegen 21.00 Uhr</a:t>
            </a:r>
            <a:endParaRPr lang="en-US" sz="1400"/>
          </a:p>
        </p:txBody>
      </p:sp>
      <p:sp>
        <p:nvSpPr>
          <p:cNvPr id="19" name="Shape 17"/>
          <p:cNvSpPr/>
          <p:nvPr/>
        </p:nvSpPr>
        <p:spPr>
          <a:xfrm>
            <a:off x="716875" y="4352845"/>
            <a:ext cx="13196649" cy="30004"/>
          </a:xfrm>
          <a:prstGeom prst="rect">
            <a:avLst/>
          </a:prstGeom>
          <a:solidFill>
            <a:srgbClr val="443728">
              <a:alpha val="50000"/>
            </a:srgbClr>
          </a:solidFill>
          <a:ln/>
        </p:spPr>
        <p:txBody>
          <a:bodyPr/>
          <a:lstStyle/>
          <a:p>
            <a:endParaRPr lang="de-DE"/>
          </a:p>
        </p:txBody>
      </p:sp>
      <p:sp>
        <p:nvSpPr>
          <p:cNvPr id="20" name="Text 18"/>
          <p:cNvSpPr/>
          <p:nvPr/>
        </p:nvSpPr>
        <p:spPr>
          <a:xfrm>
            <a:off x="716875" y="4651534"/>
            <a:ext cx="4480560" cy="559951"/>
          </a:xfrm>
          <a:prstGeom prst="rect">
            <a:avLst/>
          </a:prstGeom>
          <a:noFill/>
          <a:ln/>
        </p:spPr>
        <p:txBody>
          <a:bodyPr wrap="none" lIns="0" tIns="0" rIns="0" bIns="0" rtlCol="0" anchor="t"/>
          <a:lstStyle/>
          <a:p>
            <a:pPr marL="0" indent="0" algn="l">
              <a:lnSpc>
                <a:spcPts val="4400"/>
              </a:lnSpc>
              <a:buNone/>
            </a:pPr>
            <a:r>
              <a:rPr lang="en-US" sz="3500" b="1">
                <a:solidFill>
                  <a:srgbClr val="443728"/>
                </a:solidFill>
                <a:latin typeface="Crimson Pro Bold" pitchFamily="34" charset="0"/>
                <a:ea typeface="Crimson Pro Bold" pitchFamily="34" charset="-122"/>
                <a:cs typeface="Crimson Pro Bold" pitchFamily="34" charset="-120"/>
              </a:rPr>
              <a:t>3. Abend: </a:t>
            </a:r>
            <a:r>
              <a:rPr lang="en-US" sz="3500" b="1">
                <a:solidFill>
                  <a:srgbClr val="FA95AE"/>
                </a:solidFill>
                <a:latin typeface="Crimson Pro Bold" pitchFamily="34" charset="0"/>
                <a:ea typeface="Crimson Pro Bold" pitchFamily="34" charset="-122"/>
                <a:cs typeface="Crimson Pro Bold" pitchFamily="34" charset="-120"/>
              </a:rPr>
              <a:t>"Ein-sam"</a:t>
            </a:r>
            <a:endParaRPr lang="en-US" sz="3500"/>
          </a:p>
        </p:txBody>
      </p:sp>
      <p:sp>
        <p:nvSpPr>
          <p:cNvPr id="21" name="Shape 19"/>
          <p:cNvSpPr/>
          <p:nvPr/>
        </p:nvSpPr>
        <p:spPr>
          <a:xfrm>
            <a:off x="716875" y="5480209"/>
            <a:ext cx="403146" cy="403146"/>
          </a:xfrm>
          <a:prstGeom prst="roundRect">
            <a:avLst>
              <a:gd name="adj" fmla="val 18672"/>
            </a:avLst>
          </a:prstGeom>
          <a:solidFill>
            <a:srgbClr val="EBE2E0"/>
          </a:solidFill>
          <a:ln w="7620">
            <a:solidFill>
              <a:srgbClr val="D1C8C6"/>
            </a:solidFill>
            <a:prstDash val="solid"/>
          </a:ln>
        </p:spPr>
        <p:txBody>
          <a:bodyPr/>
          <a:lstStyle/>
          <a:p>
            <a:endParaRPr lang="de-DE"/>
          </a:p>
        </p:txBody>
      </p:sp>
      <p:sp>
        <p:nvSpPr>
          <p:cNvPr id="22" name="Text 20"/>
          <p:cNvSpPr/>
          <p:nvPr/>
        </p:nvSpPr>
        <p:spPr>
          <a:xfrm>
            <a:off x="1299210" y="5541764"/>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Ab 19.15 Uhr</a:t>
            </a:r>
            <a:endParaRPr lang="en-US" sz="1750"/>
          </a:p>
        </p:txBody>
      </p:sp>
      <p:sp>
        <p:nvSpPr>
          <p:cNvPr id="23" name="Text 21"/>
          <p:cNvSpPr/>
          <p:nvPr/>
        </p:nvSpPr>
        <p:spPr>
          <a:xfrm>
            <a:off x="1299210" y="5929313"/>
            <a:ext cx="5903952"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meditative Musik zum Ankommen „-How long oh lord" Endlosschleife</a:t>
            </a:r>
            <a:endParaRPr lang="en-US" sz="1400"/>
          </a:p>
        </p:txBody>
      </p:sp>
      <p:sp>
        <p:nvSpPr>
          <p:cNvPr id="24" name="Shape 22"/>
          <p:cNvSpPr/>
          <p:nvPr/>
        </p:nvSpPr>
        <p:spPr>
          <a:xfrm>
            <a:off x="7427119" y="5480209"/>
            <a:ext cx="403146" cy="403146"/>
          </a:xfrm>
          <a:prstGeom prst="roundRect">
            <a:avLst>
              <a:gd name="adj" fmla="val 18672"/>
            </a:avLst>
          </a:prstGeom>
          <a:solidFill>
            <a:srgbClr val="EBE2E0"/>
          </a:solidFill>
          <a:ln w="7620">
            <a:solidFill>
              <a:srgbClr val="D1C8C6"/>
            </a:solidFill>
            <a:prstDash val="solid"/>
          </a:ln>
        </p:spPr>
        <p:txBody>
          <a:bodyPr/>
          <a:lstStyle/>
          <a:p>
            <a:endParaRPr lang="de-DE"/>
          </a:p>
        </p:txBody>
      </p:sp>
      <p:sp>
        <p:nvSpPr>
          <p:cNvPr id="25" name="Text 23"/>
          <p:cNvSpPr/>
          <p:nvPr/>
        </p:nvSpPr>
        <p:spPr>
          <a:xfrm>
            <a:off x="8009453" y="5541764"/>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19.30 Uhr</a:t>
            </a:r>
            <a:endParaRPr lang="en-US" sz="1750"/>
          </a:p>
        </p:txBody>
      </p:sp>
      <p:sp>
        <p:nvSpPr>
          <p:cNvPr id="26" name="Text 24"/>
          <p:cNvSpPr/>
          <p:nvPr/>
        </p:nvSpPr>
        <p:spPr>
          <a:xfrm>
            <a:off x="8009453" y="5929313"/>
            <a:ext cx="5904071"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Begrüßung</a:t>
            </a:r>
            <a:endParaRPr lang="en-US" sz="1400"/>
          </a:p>
        </p:txBody>
      </p:sp>
      <p:sp>
        <p:nvSpPr>
          <p:cNvPr id="27" name="Shape 25"/>
          <p:cNvSpPr/>
          <p:nvPr/>
        </p:nvSpPr>
        <p:spPr>
          <a:xfrm>
            <a:off x="716875" y="6574393"/>
            <a:ext cx="403146" cy="403146"/>
          </a:xfrm>
          <a:prstGeom prst="roundRect">
            <a:avLst>
              <a:gd name="adj" fmla="val 18672"/>
            </a:avLst>
          </a:prstGeom>
          <a:solidFill>
            <a:srgbClr val="EBE2E0"/>
          </a:solidFill>
          <a:ln w="7620">
            <a:solidFill>
              <a:srgbClr val="D1C8C6"/>
            </a:solidFill>
            <a:prstDash val="solid"/>
          </a:ln>
        </p:spPr>
        <p:txBody>
          <a:bodyPr/>
          <a:lstStyle/>
          <a:p>
            <a:endParaRPr lang="de-DE"/>
          </a:p>
        </p:txBody>
      </p:sp>
      <p:sp>
        <p:nvSpPr>
          <p:cNvPr id="28" name="Text 26"/>
          <p:cNvSpPr/>
          <p:nvPr/>
        </p:nvSpPr>
        <p:spPr>
          <a:xfrm>
            <a:off x="1299210" y="6635948"/>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19.35 Uhr</a:t>
            </a:r>
            <a:endParaRPr lang="en-US" sz="1750"/>
          </a:p>
        </p:txBody>
      </p:sp>
      <p:sp>
        <p:nvSpPr>
          <p:cNvPr id="29" name="Text 27"/>
          <p:cNvSpPr/>
          <p:nvPr/>
        </p:nvSpPr>
        <p:spPr>
          <a:xfrm>
            <a:off x="1299210" y="7023497"/>
            <a:ext cx="5903952" cy="286703"/>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Ankommensrunde alltagsbezogen: Was hat mich heute bewegt? …</a:t>
            </a:r>
            <a:endParaRPr lang="en-US" sz="1400"/>
          </a:p>
        </p:txBody>
      </p:sp>
      <p:sp>
        <p:nvSpPr>
          <p:cNvPr id="30" name="Shape 28"/>
          <p:cNvSpPr/>
          <p:nvPr/>
        </p:nvSpPr>
        <p:spPr>
          <a:xfrm>
            <a:off x="7427119" y="6574393"/>
            <a:ext cx="403146" cy="403146"/>
          </a:xfrm>
          <a:prstGeom prst="roundRect">
            <a:avLst>
              <a:gd name="adj" fmla="val 18672"/>
            </a:avLst>
          </a:prstGeom>
          <a:solidFill>
            <a:srgbClr val="EBE2E0"/>
          </a:solidFill>
          <a:ln w="7620">
            <a:solidFill>
              <a:srgbClr val="D1C8C6"/>
            </a:solidFill>
            <a:prstDash val="solid"/>
          </a:ln>
        </p:spPr>
        <p:txBody>
          <a:bodyPr/>
          <a:lstStyle/>
          <a:p>
            <a:endParaRPr lang="de-DE"/>
          </a:p>
        </p:txBody>
      </p:sp>
      <p:sp>
        <p:nvSpPr>
          <p:cNvPr id="31" name="Text 29"/>
          <p:cNvSpPr/>
          <p:nvPr/>
        </p:nvSpPr>
        <p:spPr>
          <a:xfrm>
            <a:off x="8009453" y="6635948"/>
            <a:ext cx="2240280" cy="280035"/>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19.50 Uhr</a:t>
            </a:r>
            <a:endParaRPr lang="en-US" sz="1750"/>
          </a:p>
        </p:txBody>
      </p:sp>
      <p:sp>
        <p:nvSpPr>
          <p:cNvPr id="32" name="Text 30"/>
          <p:cNvSpPr/>
          <p:nvPr/>
        </p:nvSpPr>
        <p:spPr>
          <a:xfrm>
            <a:off x="8009453" y="7023497"/>
            <a:ext cx="5904071" cy="573405"/>
          </a:xfrm>
          <a:prstGeom prst="rect">
            <a:avLst/>
          </a:prstGeom>
          <a:noFill/>
          <a:ln/>
        </p:spPr>
        <p:txBody>
          <a:bodyPr wrap="squar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Hinführung zum Thema „ein-sam" - Assoziationen und Herleitungen (Team) - Assoziationen der Teilnehmenden</a:t>
            </a:r>
            <a:endParaRPr lang="en-US"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28757" y="363498"/>
            <a:ext cx="2645093" cy="330517"/>
          </a:xfrm>
          <a:prstGeom prst="rect">
            <a:avLst/>
          </a:prstGeom>
          <a:noFill/>
          <a:ln/>
        </p:spPr>
        <p:txBody>
          <a:bodyPr wrap="none" lIns="0" tIns="0" rIns="0" bIns="0" rtlCol="0" anchor="t"/>
          <a:lstStyle/>
          <a:p>
            <a:pPr marL="0" indent="0" algn="l">
              <a:lnSpc>
                <a:spcPts val="2600"/>
              </a:lnSpc>
              <a:buNone/>
            </a:pPr>
            <a:r>
              <a:rPr lang="en-US" sz="2050" b="1">
                <a:solidFill>
                  <a:srgbClr val="443728"/>
                </a:solidFill>
                <a:latin typeface="Crimson Pro Bold" pitchFamily="34" charset="0"/>
                <a:ea typeface="Crimson Pro Bold" pitchFamily="34" charset="-122"/>
                <a:cs typeface="Crimson Pro Bold" pitchFamily="34" charset="-120"/>
              </a:rPr>
              <a:t>Adventsgebet und Stille</a:t>
            </a:r>
            <a:endParaRPr lang="en-US" sz="2050"/>
          </a:p>
        </p:txBody>
      </p:sp>
      <p:sp>
        <p:nvSpPr>
          <p:cNvPr id="3" name="Text 1"/>
          <p:cNvSpPr/>
          <p:nvPr/>
        </p:nvSpPr>
        <p:spPr>
          <a:xfrm>
            <a:off x="515110" y="1038061"/>
            <a:ext cx="3119840" cy="206573"/>
          </a:xfrm>
          <a:prstGeom prst="rect">
            <a:avLst/>
          </a:prstGeom>
          <a:noFill/>
          <a:ln/>
        </p:spPr>
        <p:txBody>
          <a:bodyPr wrap="none" lIns="0" tIns="0" rIns="0" bIns="0" rtlCol="0" anchor="t"/>
          <a:lstStyle/>
          <a:p>
            <a:pPr marL="0" indent="0" algn="l">
              <a:lnSpc>
                <a:spcPts val="1600"/>
              </a:lnSpc>
              <a:buNone/>
            </a:pPr>
            <a:r>
              <a:rPr lang="en-US" sz="1300" b="1">
                <a:solidFill>
                  <a:srgbClr val="443728"/>
                </a:solidFill>
                <a:latin typeface="Crimson Pro Bold" pitchFamily="34" charset="0"/>
                <a:ea typeface="Crimson Pro Bold" pitchFamily="34" charset="-122"/>
                <a:cs typeface="Crimson Pro Bold" pitchFamily="34" charset="-120"/>
              </a:rPr>
              <a:t>20.00 Uhr: Adventsgebet von Andrea Wilke</a:t>
            </a:r>
            <a:endParaRPr lang="en-US" sz="1300"/>
          </a:p>
        </p:txBody>
      </p:sp>
      <p:sp>
        <p:nvSpPr>
          <p:cNvPr id="4" name="Text 2"/>
          <p:cNvSpPr/>
          <p:nvPr/>
        </p:nvSpPr>
        <p:spPr>
          <a:xfrm>
            <a:off x="528757" y="1363147"/>
            <a:ext cx="6625233" cy="211455"/>
          </a:xfrm>
          <a:prstGeom prst="rect">
            <a:avLst/>
          </a:prstGeom>
          <a:noFill/>
          <a:ln/>
        </p:spPr>
        <p:txBody>
          <a:bodyPr wrap="none" lIns="0" tIns="0" rIns="0" bIns="0" rtlCol="0" anchor="t"/>
          <a:lstStyle/>
          <a:p>
            <a:pPr marL="0" indent="0" algn="l">
              <a:lnSpc>
                <a:spcPts val="1650"/>
              </a:lnSpc>
              <a:buNone/>
            </a:pPr>
            <a:r>
              <a:rPr lang="en-US" sz="1000">
                <a:solidFill>
                  <a:srgbClr val="443728"/>
                </a:solidFill>
                <a:latin typeface="Open Sans" pitchFamily="34" charset="0"/>
                <a:ea typeface="Open Sans" pitchFamily="34" charset="-122"/>
                <a:cs typeface="Open Sans" pitchFamily="34" charset="-120"/>
              </a:rPr>
              <a:t>Kerze in der Mitte entzünden</a:t>
            </a:r>
            <a:endParaRPr lang="en-US" sz="1000"/>
          </a:p>
        </p:txBody>
      </p:sp>
      <p:sp>
        <p:nvSpPr>
          <p:cNvPr id="5" name="Text 3"/>
          <p:cNvSpPr/>
          <p:nvPr/>
        </p:nvSpPr>
        <p:spPr>
          <a:xfrm>
            <a:off x="726996" y="1723311"/>
            <a:ext cx="6426994" cy="211455"/>
          </a:xfrm>
          <a:prstGeom prst="rect">
            <a:avLst/>
          </a:prstGeom>
          <a:noFill/>
          <a:ln/>
        </p:spPr>
        <p:txBody>
          <a:bodyPr wrap="none" lIns="0" tIns="0" rIns="0" bIns="0" rtlCol="0" anchor="t"/>
          <a:lstStyle/>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Zünde die Kerzen an, schalt die Stille ein. </a:t>
            </a:r>
          </a:p>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Gib Deiner Sehnsucht Raum, Du bist nicht allein.</a:t>
            </a:r>
            <a:endParaRPr lang="en-US" sz="1600" i="1"/>
          </a:p>
        </p:txBody>
      </p:sp>
      <p:sp>
        <p:nvSpPr>
          <p:cNvPr id="6" name="Text 4"/>
          <p:cNvSpPr/>
          <p:nvPr/>
        </p:nvSpPr>
        <p:spPr>
          <a:xfrm>
            <a:off x="742236" y="2279514"/>
            <a:ext cx="6426994" cy="211455"/>
          </a:xfrm>
          <a:prstGeom prst="rect">
            <a:avLst/>
          </a:prstGeom>
          <a:noFill/>
          <a:ln/>
        </p:spPr>
        <p:txBody>
          <a:bodyPr wrap="none" lIns="0" tIns="0" rIns="0" bIns="0" rtlCol="0" anchor="t"/>
          <a:lstStyle/>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Hör auf die Stille, gib dich ihr hin. </a:t>
            </a:r>
          </a:p>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Was die Sehnsucht </a:t>
            </a:r>
            <a:r>
              <a:rPr lang="en-US" sz="1600" i="1" err="1">
                <a:solidFill>
                  <a:srgbClr val="443728"/>
                </a:solidFill>
                <a:latin typeface="Open Sans" pitchFamily="34" charset="0"/>
                <a:ea typeface="Open Sans" pitchFamily="34" charset="-122"/>
                <a:cs typeface="Open Sans" pitchFamily="34" charset="-120"/>
              </a:rPr>
              <a:t>erfüllt</a:t>
            </a:r>
            <a:r>
              <a:rPr lang="en-US" sz="1600" i="1">
                <a:solidFill>
                  <a:srgbClr val="443728"/>
                </a:solidFill>
                <a:latin typeface="Open Sans" pitchFamily="34" charset="0"/>
                <a:ea typeface="Open Sans" pitchFamily="34" charset="-122"/>
                <a:cs typeface="Open Sans" pitchFamily="34" charset="-120"/>
              </a:rPr>
              <a:t>, </a:t>
            </a:r>
            <a:r>
              <a:rPr lang="en-US" sz="1600" i="1" err="1">
                <a:solidFill>
                  <a:srgbClr val="443728"/>
                </a:solidFill>
                <a:latin typeface="Open Sans" pitchFamily="34" charset="0"/>
                <a:ea typeface="Open Sans" pitchFamily="34" charset="-122"/>
                <a:cs typeface="Open Sans" pitchFamily="34" charset="-120"/>
              </a:rPr>
              <a:t>ist</a:t>
            </a:r>
            <a:r>
              <a:rPr lang="en-US" sz="1600" i="1">
                <a:solidFill>
                  <a:srgbClr val="443728"/>
                </a:solidFill>
                <a:latin typeface="Open Sans" pitchFamily="34" charset="0"/>
                <a:ea typeface="Open Sans" pitchFamily="34" charset="-122"/>
                <a:cs typeface="Open Sans" pitchFamily="34" charset="-120"/>
              </a:rPr>
              <a:t> schon tief in dir drin.</a:t>
            </a:r>
            <a:endParaRPr lang="en-US" sz="1600" i="1"/>
          </a:p>
        </p:txBody>
      </p:sp>
      <p:sp>
        <p:nvSpPr>
          <p:cNvPr id="7" name="Text 5"/>
          <p:cNvSpPr/>
          <p:nvPr/>
        </p:nvSpPr>
        <p:spPr>
          <a:xfrm>
            <a:off x="742235" y="2951577"/>
            <a:ext cx="6228755" cy="552848"/>
          </a:xfrm>
          <a:prstGeom prst="rect">
            <a:avLst/>
          </a:prstGeom>
          <a:noFill/>
          <a:ln/>
        </p:spPr>
        <p:txBody>
          <a:bodyPr wrap="none" lIns="0" tIns="0" rIns="0" bIns="0" rtlCol="0" anchor="t"/>
          <a:lstStyle/>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Nimm wahr Gottes Nähe im Jetzt und im Hier </a:t>
            </a:r>
          </a:p>
          <a:p>
            <a:pPr marL="0" indent="0" algn="l">
              <a:lnSpc>
                <a:spcPts val="1650"/>
              </a:lnSpc>
              <a:buNone/>
            </a:pPr>
            <a:r>
              <a:rPr lang="en-US" sz="1600" i="1">
                <a:solidFill>
                  <a:srgbClr val="443728"/>
                </a:solidFill>
                <a:latin typeface="Open Sans" pitchFamily="34" charset="0"/>
                <a:ea typeface="Open Sans" pitchFamily="34" charset="-122"/>
                <a:cs typeface="Open Sans" pitchFamily="34" charset="-120"/>
              </a:rPr>
              <a:t>auf dem Grund deines Herzens. Das wünsche ich dir</a:t>
            </a:r>
            <a:r>
              <a:rPr lang="en-US" sz="1000" i="1">
                <a:solidFill>
                  <a:srgbClr val="443728"/>
                </a:solidFill>
                <a:latin typeface="Open Sans" pitchFamily="34" charset="0"/>
                <a:ea typeface="Open Sans" pitchFamily="34" charset="-122"/>
                <a:cs typeface="Open Sans" pitchFamily="34" charset="-120"/>
              </a:rPr>
              <a:t>.</a:t>
            </a:r>
            <a:endParaRPr lang="en-US" sz="1000"/>
          </a:p>
        </p:txBody>
      </p:sp>
      <p:sp>
        <p:nvSpPr>
          <p:cNvPr id="8" name="Shape 6"/>
          <p:cNvSpPr/>
          <p:nvPr/>
        </p:nvSpPr>
        <p:spPr>
          <a:xfrm>
            <a:off x="528757" y="1723311"/>
            <a:ext cx="15240" cy="872252"/>
          </a:xfrm>
          <a:prstGeom prst="rect">
            <a:avLst/>
          </a:prstGeom>
          <a:solidFill>
            <a:srgbClr val="835E54"/>
          </a:solidFill>
          <a:ln/>
        </p:spPr>
        <p:txBody>
          <a:bodyPr/>
          <a:lstStyle/>
          <a:p>
            <a:endParaRPr lang="de-DE"/>
          </a:p>
        </p:txBody>
      </p:sp>
      <p:sp>
        <p:nvSpPr>
          <p:cNvPr id="9" name="Text 7"/>
          <p:cNvSpPr/>
          <p:nvPr/>
        </p:nvSpPr>
        <p:spPr>
          <a:xfrm>
            <a:off x="521137" y="4115084"/>
            <a:ext cx="6625233" cy="70188"/>
          </a:xfrm>
          <a:prstGeom prst="rect">
            <a:avLst/>
          </a:prstGeom>
          <a:noFill/>
          <a:ln/>
        </p:spPr>
        <p:txBody>
          <a:bodyPr wrap="none" lIns="0" tIns="0" rIns="0" bIns="0" rtlCol="0" anchor="t"/>
          <a:lstStyle/>
          <a:p>
            <a:pPr marL="0" indent="0" algn="l">
              <a:lnSpc>
                <a:spcPts val="1650"/>
              </a:lnSpc>
              <a:buNone/>
            </a:pPr>
            <a:r>
              <a:rPr lang="en-US" sz="1400" b="1">
                <a:solidFill>
                  <a:srgbClr val="443728"/>
                </a:solidFill>
                <a:latin typeface="Open Sans" pitchFamily="34" charset="0"/>
                <a:ea typeface="Open Sans" pitchFamily="34" charset="-122"/>
                <a:cs typeface="Open Sans" pitchFamily="34" charset="-120"/>
              </a:rPr>
              <a:t>Singen – „Lass Deinen Mund stille sein, …" 3 x</a:t>
            </a:r>
          </a:p>
          <a:p>
            <a:pPr marL="0" indent="0" algn="l">
              <a:lnSpc>
                <a:spcPts val="1650"/>
              </a:lnSpc>
              <a:buNone/>
            </a:pPr>
            <a:r>
              <a:rPr lang="de-DE" sz="1200">
                <a:hlinkClick r:id="rId3"/>
              </a:rPr>
              <a:t>lass deinen </a:t>
            </a:r>
            <a:r>
              <a:rPr lang="de-DE" sz="1200" err="1">
                <a:hlinkClick r:id="rId3"/>
              </a:rPr>
              <a:t>mund</a:t>
            </a:r>
            <a:r>
              <a:rPr lang="de-DE" sz="1200">
                <a:hlinkClick r:id="rId3"/>
              </a:rPr>
              <a:t> stille sein - Google Suche</a:t>
            </a:r>
            <a:endParaRPr lang="en-US" sz="1200"/>
          </a:p>
        </p:txBody>
      </p:sp>
      <p:pic>
        <p:nvPicPr>
          <p:cNvPr id="10" name="Image 0" descr="preencoded.png"/>
          <p:cNvPicPr>
            <a:picLocks noChangeAspect="1"/>
          </p:cNvPicPr>
          <p:nvPr/>
        </p:nvPicPr>
        <p:blipFill>
          <a:blip r:embed="rId4"/>
          <a:stretch>
            <a:fillRect/>
          </a:stretch>
        </p:blipFill>
        <p:spPr>
          <a:xfrm>
            <a:off x="7484031" y="1040963"/>
            <a:ext cx="6625233" cy="6625233"/>
          </a:xfrm>
          <a:prstGeom prst="rect">
            <a:avLst/>
          </a:prstGeom>
        </p:spPr>
      </p:pic>
      <p:sp>
        <p:nvSpPr>
          <p:cNvPr id="11" name="Text 8"/>
          <p:cNvSpPr/>
          <p:nvPr/>
        </p:nvSpPr>
        <p:spPr>
          <a:xfrm>
            <a:off x="543997" y="4953887"/>
            <a:ext cx="3161228" cy="206573"/>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20.05 Uhr: </a:t>
            </a:r>
            <a:r>
              <a:rPr lang="en-US" b="1" err="1">
                <a:solidFill>
                  <a:srgbClr val="443728"/>
                </a:solidFill>
                <a:latin typeface="Crimson Pro Bold" pitchFamily="34" charset="0"/>
                <a:ea typeface="Crimson Pro Bold" pitchFamily="34" charset="-122"/>
                <a:cs typeface="Crimson Pro Bold" pitchFamily="34" charset="-120"/>
              </a:rPr>
              <a:t>Hinführen</a:t>
            </a:r>
            <a:r>
              <a:rPr lang="en-US" b="1">
                <a:solidFill>
                  <a:srgbClr val="443728"/>
                </a:solidFill>
                <a:latin typeface="Crimson Pro Bold" pitchFamily="34" charset="0"/>
                <a:ea typeface="Crimson Pro Bold" pitchFamily="34" charset="-122"/>
                <a:cs typeface="Crimson Pro Bold" pitchFamily="34" charset="-120"/>
              </a:rPr>
              <a:t> in die Stille</a:t>
            </a:r>
            <a:endParaRPr lang="en-US"/>
          </a:p>
        </p:txBody>
      </p:sp>
      <p:sp>
        <p:nvSpPr>
          <p:cNvPr id="12" name="Text 9"/>
          <p:cNvSpPr/>
          <p:nvPr/>
        </p:nvSpPr>
        <p:spPr>
          <a:xfrm>
            <a:off x="960658" y="5306284"/>
            <a:ext cx="13572887" cy="211455"/>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Körperübung 5 Min. – Stille-Zeit mit Klangschale einleiten</a:t>
            </a:r>
            <a:endParaRPr lang="en-US" sz="1400"/>
          </a:p>
        </p:txBody>
      </p:sp>
      <p:sp>
        <p:nvSpPr>
          <p:cNvPr id="13" name="Text 10"/>
          <p:cNvSpPr/>
          <p:nvPr/>
        </p:nvSpPr>
        <p:spPr>
          <a:xfrm>
            <a:off x="939309" y="5809387"/>
            <a:ext cx="5834606" cy="388876"/>
          </a:xfrm>
          <a:prstGeom prst="rect">
            <a:avLst/>
          </a:prstGeom>
          <a:noFill/>
          <a:ln/>
        </p:spPr>
        <p:txBody>
          <a:bodyPr wrap="none" lIns="0" tIns="0" rIns="0" bIns="0" rtlCol="0" anchor="t"/>
          <a:lstStyle/>
          <a:p>
            <a:pPr>
              <a:lnSpc>
                <a:spcPts val="1650"/>
              </a:lnSpc>
            </a:pPr>
            <a:r>
              <a:rPr lang="en-US" sz="1400">
                <a:solidFill>
                  <a:srgbClr val="443728"/>
                </a:solidFill>
                <a:latin typeface="Open Sans"/>
                <a:ea typeface="Open Sans"/>
                <a:cs typeface="Open Sans"/>
              </a:rPr>
              <a:t>Stille-Zeit  - 5- 10 Min. - </a:t>
            </a:r>
            <a:r>
              <a:rPr lang="en-US" sz="1400" err="1">
                <a:solidFill>
                  <a:srgbClr val="443728"/>
                </a:solidFill>
                <a:latin typeface="Open Sans"/>
                <a:ea typeface="Open Sans"/>
                <a:cs typeface="Open Sans"/>
              </a:rPr>
              <a:t>mit</a:t>
            </a:r>
            <a:r>
              <a:rPr lang="en-US" sz="1400">
                <a:solidFill>
                  <a:srgbClr val="443728"/>
                </a:solidFill>
                <a:latin typeface="Open Sans"/>
                <a:ea typeface="Open Sans"/>
                <a:cs typeface="Open Sans"/>
              </a:rPr>
              <a:t> der </a:t>
            </a:r>
            <a:r>
              <a:rPr lang="en-US" sz="1400" err="1">
                <a:solidFill>
                  <a:srgbClr val="443728"/>
                </a:solidFill>
                <a:latin typeface="Open Sans"/>
                <a:ea typeface="Open Sans"/>
                <a:cs typeface="Open Sans"/>
              </a:rPr>
              <a:t>Klangschale</a:t>
            </a:r>
            <a:r>
              <a:rPr lang="en-US" sz="1400">
                <a:solidFill>
                  <a:srgbClr val="443728"/>
                </a:solidFill>
                <a:latin typeface="Open Sans"/>
                <a:ea typeface="Open Sans"/>
                <a:cs typeface="Open Sans"/>
              </a:rPr>
              <a:t> </a:t>
            </a:r>
            <a:r>
              <a:rPr lang="en-US" sz="1400" err="1">
                <a:solidFill>
                  <a:srgbClr val="443728"/>
                </a:solidFill>
                <a:latin typeface="Open Sans"/>
                <a:ea typeface="Open Sans"/>
                <a:cs typeface="Open Sans"/>
              </a:rPr>
              <a:t>beenden</a:t>
            </a:r>
            <a:endParaRPr lang="en-US" sz="1400">
              <a:latin typeface="Open Sans"/>
              <a:ea typeface="Open Sans"/>
              <a:cs typeface="Open Sans"/>
            </a:endParaRPr>
          </a:p>
        </p:txBody>
      </p:sp>
      <p:sp>
        <p:nvSpPr>
          <p:cNvPr id="14" name="Text 11"/>
          <p:cNvSpPr/>
          <p:nvPr/>
        </p:nvSpPr>
        <p:spPr>
          <a:xfrm>
            <a:off x="960659" y="6194451"/>
            <a:ext cx="13572887" cy="211455"/>
          </a:xfrm>
          <a:prstGeom prst="rect">
            <a:avLst/>
          </a:prstGeom>
          <a:noFill/>
          <a:ln/>
        </p:spPr>
        <p:txBody>
          <a:bodyPr wrap="none" lIns="0" tIns="0" rIns="0" bIns="0" rtlCol="0" anchor="t"/>
          <a:lstStyle/>
          <a:p>
            <a:pPr marL="0" indent="0" algn="l">
              <a:lnSpc>
                <a:spcPts val="1650"/>
              </a:lnSpc>
              <a:buNone/>
            </a:pPr>
            <a:r>
              <a:rPr lang="en-US" sz="1200">
                <a:solidFill>
                  <a:srgbClr val="443728"/>
                </a:solidFill>
                <a:latin typeface="Open Sans" pitchFamily="34" charset="0"/>
                <a:ea typeface="Open Sans" pitchFamily="34" charset="-122"/>
                <a:cs typeface="Open Sans" pitchFamily="34" charset="-120"/>
              </a:rPr>
              <a:t>Sich recken und strecken – zurückkommen mit der Aufmerksamkeit </a:t>
            </a:r>
          </a:p>
          <a:p>
            <a:pPr marL="0" indent="0" algn="l">
              <a:lnSpc>
                <a:spcPts val="1650"/>
              </a:lnSpc>
              <a:buNone/>
            </a:pPr>
            <a:r>
              <a:rPr lang="en-US" sz="1200">
                <a:solidFill>
                  <a:srgbClr val="443728"/>
                </a:solidFill>
                <a:latin typeface="Open Sans" pitchFamily="34" charset="0"/>
                <a:ea typeface="Open Sans" pitchFamily="34" charset="-122"/>
                <a:cs typeface="Open Sans" pitchFamily="34" charset="-120"/>
              </a:rPr>
              <a:t>in den Stuhlkreis</a:t>
            </a:r>
          </a:p>
          <a:p>
            <a:pPr>
              <a:lnSpc>
                <a:spcPts val="1650"/>
              </a:lnSpc>
            </a:pPr>
            <a:endParaRPr lang="en-US" sz="1000">
              <a:solidFill>
                <a:srgbClr val="443728"/>
              </a:solidFill>
              <a:latin typeface="Open Sans"/>
              <a:ea typeface="Open Sans"/>
              <a:cs typeface="Open Sans"/>
            </a:endParaRPr>
          </a:p>
          <a:p>
            <a:pPr>
              <a:lnSpc>
                <a:spcPts val="1650"/>
              </a:lnSpc>
            </a:pPr>
            <a:r>
              <a:rPr lang="en-US" sz="1200">
                <a:solidFill>
                  <a:srgbClr val="443728"/>
                </a:solidFill>
                <a:latin typeface="Open Sans"/>
                <a:ea typeface="Open Sans"/>
                <a:cs typeface="Open Sans"/>
              </a:rPr>
              <a:t>Wieder </a:t>
            </a:r>
            <a:r>
              <a:rPr lang="en-US" sz="1200" err="1">
                <a:solidFill>
                  <a:srgbClr val="443728"/>
                </a:solidFill>
                <a:latin typeface="Open Sans"/>
                <a:ea typeface="Open Sans"/>
                <a:cs typeface="Open Sans"/>
              </a:rPr>
              <a:t>zur</a:t>
            </a:r>
            <a:r>
              <a:rPr lang="en-US" sz="1200">
                <a:solidFill>
                  <a:srgbClr val="443728"/>
                </a:solidFill>
                <a:latin typeface="Open Sans"/>
                <a:ea typeface="Open Sans"/>
                <a:cs typeface="Open Sans"/>
              </a:rPr>
              <a:t> Ruhe </a:t>
            </a:r>
            <a:r>
              <a:rPr lang="en-US" sz="1200" err="1">
                <a:solidFill>
                  <a:srgbClr val="443728"/>
                </a:solidFill>
                <a:latin typeface="Open Sans"/>
                <a:ea typeface="Open Sans"/>
                <a:cs typeface="Open Sans"/>
              </a:rPr>
              <a:t>kommen</a:t>
            </a:r>
            <a:r>
              <a:rPr lang="en-US" sz="1200">
                <a:solidFill>
                  <a:srgbClr val="443728"/>
                </a:solidFill>
                <a:latin typeface="Open Sans"/>
                <a:ea typeface="Open Sans"/>
                <a:cs typeface="Open Sans"/>
              </a:rPr>
              <a:t> – </a:t>
            </a:r>
            <a:r>
              <a:rPr lang="en-US" sz="1200" err="1">
                <a:solidFill>
                  <a:srgbClr val="443728"/>
                </a:solidFill>
                <a:latin typeface="Open Sans"/>
                <a:ea typeface="Open Sans"/>
                <a:cs typeface="Open Sans"/>
              </a:rPr>
              <a:t>sich</a:t>
            </a:r>
            <a:r>
              <a:rPr lang="en-US" sz="1200">
                <a:solidFill>
                  <a:srgbClr val="443728"/>
                </a:solidFill>
                <a:latin typeface="Open Sans"/>
                <a:ea typeface="Open Sans"/>
                <a:cs typeface="Open Sans"/>
              </a:rPr>
              <a:t> </a:t>
            </a:r>
            <a:r>
              <a:rPr lang="en-US" sz="1200" err="1">
                <a:solidFill>
                  <a:srgbClr val="443728"/>
                </a:solidFill>
                <a:latin typeface="Open Sans"/>
                <a:ea typeface="Open Sans"/>
                <a:cs typeface="Open Sans"/>
              </a:rPr>
              <a:t>öffnen</a:t>
            </a:r>
            <a:r>
              <a:rPr lang="en-US" sz="1200">
                <a:solidFill>
                  <a:srgbClr val="443728"/>
                </a:solidFill>
                <a:latin typeface="Open Sans"/>
                <a:ea typeface="Open Sans"/>
                <a:cs typeface="Open Sans"/>
              </a:rPr>
              <a:t> für </a:t>
            </a:r>
            <a:r>
              <a:rPr lang="en-US" sz="1200" err="1">
                <a:solidFill>
                  <a:srgbClr val="443728"/>
                </a:solidFill>
                <a:latin typeface="Open Sans"/>
                <a:ea typeface="Open Sans"/>
                <a:cs typeface="Open Sans"/>
              </a:rPr>
              <a:t>Gottes</a:t>
            </a:r>
            <a:r>
              <a:rPr lang="en-US" sz="1200">
                <a:solidFill>
                  <a:srgbClr val="443728"/>
                </a:solidFill>
                <a:latin typeface="Open Sans"/>
                <a:ea typeface="Open Sans"/>
                <a:cs typeface="Open Sans"/>
              </a:rPr>
              <a:t> Wort </a:t>
            </a:r>
          </a:p>
          <a:p>
            <a:pPr>
              <a:lnSpc>
                <a:spcPts val="1650"/>
              </a:lnSpc>
            </a:pPr>
            <a:endParaRPr lang="en-US" sz="1200">
              <a:solidFill>
                <a:srgbClr val="443728"/>
              </a:solidFill>
              <a:latin typeface="Open Sans"/>
              <a:ea typeface="Open Sans"/>
              <a:cs typeface="Open Sans"/>
            </a:endParaRPr>
          </a:p>
          <a:p>
            <a:pPr>
              <a:lnSpc>
                <a:spcPts val="1650"/>
              </a:lnSpc>
            </a:pPr>
            <a:endParaRPr lang="en-US" sz="1000">
              <a:solidFill>
                <a:srgbClr val="443728"/>
              </a:solidFill>
              <a:latin typeface="Open Sans"/>
              <a:ea typeface="Open Sans"/>
              <a:cs typeface="Open Sans"/>
            </a:endParaRPr>
          </a:p>
          <a:p>
            <a:pPr>
              <a:lnSpc>
                <a:spcPts val="1650"/>
              </a:lnSpc>
            </a:pPr>
            <a:endParaRPr lang="en-US" sz="1000">
              <a:solidFill>
                <a:srgbClr val="443728"/>
              </a:solidFill>
              <a:latin typeface="Open Sans"/>
              <a:ea typeface="Open Sans"/>
              <a:cs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5077"/>
          </a:xfrm>
          <a:prstGeom prst="rect">
            <a:avLst/>
          </a:prstGeom>
        </p:spPr>
      </p:pic>
      <p:sp>
        <p:nvSpPr>
          <p:cNvPr id="3" name="Text 0"/>
          <p:cNvSpPr/>
          <p:nvPr/>
        </p:nvSpPr>
        <p:spPr>
          <a:xfrm>
            <a:off x="6337496" y="439756"/>
            <a:ext cx="6056828" cy="450652"/>
          </a:xfrm>
          <a:prstGeom prst="rect">
            <a:avLst/>
          </a:prstGeom>
          <a:noFill/>
          <a:ln/>
        </p:spPr>
        <p:txBody>
          <a:bodyPr wrap="none" lIns="0" tIns="0" rIns="0" bIns="0" rtlCol="0" anchor="t"/>
          <a:lstStyle/>
          <a:p>
            <a:pPr marL="0" indent="0" algn="l">
              <a:lnSpc>
                <a:spcPts val="3500"/>
              </a:lnSpc>
              <a:buNone/>
            </a:pPr>
            <a:endParaRPr lang="en-US" sz="2800"/>
          </a:p>
        </p:txBody>
      </p:sp>
      <p:sp>
        <p:nvSpPr>
          <p:cNvPr id="4" name="Shape 1"/>
          <p:cNvSpPr/>
          <p:nvPr/>
        </p:nvSpPr>
        <p:spPr>
          <a:xfrm>
            <a:off x="6207443" y="1087279"/>
            <a:ext cx="7701915" cy="1738789"/>
          </a:xfrm>
          <a:prstGeom prst="roundRect">
            <a:avLst>
              <a:gd name="adj" fmla="val 4355"/>
            </a:avLst>
          </a:prstGeom>
          <a:solidFill>
            <a:srgbClr val="EBE2E0"/>
          </a:solidFill>
          <a:ln w="7620">
            <a:solidFill>
              <a:srgbClr val="D1C8C6"/>
            </a:solidFill>
            <a:prstDash val="solid"/>
          </a:ln>
        </p:spPr>
        <p:txBody>
          <a:bodyPr/>
          <a:lstStyle/>
          <a:p>
            <a:endParaRPr lang="de-DE"/>
          </a:p>
        </p:txBody>
      </p:sp>
      <p:sp>
        <p:nvSpPr>
          <p:cNvPr id="5" name="Text 2"/>
          <p:cNvSpPr/>
          <p:nvPr/>
        </p:nvSpPr>
        <p:spPr>
          <a:xfrm>
            <a:off x="6395323" y="1404580"/>
            <a:ext cx="2253377" cy="281702"/>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20.15 Uhr</a:t>
            </a:r>
            <a:endParaRPr lang="en-US" sz="1750"/>
          </a:p>
        </p:txBody>
      </p:sp>
      <p:sp>
        <p:nvSpPr>
          <p:cNvPr id="6" name="Text 3"/>
          <p:cNvSpPr/>
          <p:nvPr/>
        </p:nvSpPr>
        <p:spPr>
          <a:xfrm>
            <a:off x="6395323" y="1794391"/>
            <a:ext cx="7326154" cy="576739"/>
          </a:xfrm>
          <a:prstGeom prst="rect">
            <a:avLst/>
          </a:prstGeom>
          <a:noFill/>
          <a:ln/>
        </p:spPr>
        <p:txBody>
          <a:bodyPr wrap="squar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Hinwenden zur biblischen Textstelle (Lk 2,1-7) </a:t>
            </a:r>
            <a:r>
              <a:rPr lang="en-US" sz="1400" b="1">
                <a:solidFill>
                  <a:srgbClr val="FA95AE"/>
                </a:solidFill>
                <a:latin typeface="Open Sans" pitchFamily="34" charset="0"/>
                <a:ea typeface="Open Sans" pitchFamily="34" charset="-122"/>
                <a:cs typeface="Open Sans" pitchFamily="34" charset="-120"/>
              </a:rPr>
              <a:t>„Herbergssuche – in der Ferne - abgewiesen"</a:t>
            </a:r>
            <a:endParaRPr lang="en-US" sz="1400"/>
          </a:p>
        </p:txBody>
      </p:sp>
      <p:sp>
        <p:nvSpPr>
          <p:cNvPr id="7" name="Text 4"/>
          <p:cNvSpPr/>
          <p:nvPr/>
        </p:nvSpPr>
        <p:spPr>
          <a:xfrm>
            <a:off x="6395323" y="2479238"/>
            <a:ext cx="7326154" cy="288369"/>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Methode Bibel-teilen in 7 Schritten</a:t>
            </a:r>
            <a:endParaRPr lang="en-US" sz="1400"/>
          </a:p>
        </p:txBody>
      </p:sp>
      <p:sp>
        <p:nvSpPr>
          <p:cNvPr id="8" name="Shape 5"/>
          <p:cNvSpPr/>
          <p:nvPr/>
        </p:nvSpPr>
        <p:spPr>
          <a:xfrm>
            <a:off x="6207443" y="3135749"/>
            <a:ext cx="7701915" cy="1342311"/>
          </a:xfrm>
          <a:prstGeom prst="roundRect">
            <a:avLst>
              <a:gd name="adj" fmla="val 5641"/>
            </a:avLst>
          </a:prstGeom>
          <a:solidFill>
            <a:srgbClr val="EBE2E0"/>
          </a:solidFill>
          <a:ln w="7620">
            <a:solidFill>
              <a:srgbClr val="D1C8C6"/>
            </a:solidFill>
            <a:prstDash val="solid"/>
          </a:ln>
        </p:spPr>
        <p:txBody>
          <a:bodyPr/>
          <a:lstStyle/>
          <a:p>
            <a:endParaRPr lang="de-DE"/>
          </a:p>
        </p:txBody>
      </p:sp>
      <p:sp>
        <p:nvSpPr>
          <p:cNvPr id="9" name="Text 6"/>
          <p:cNvSpPr/>
          <p:nvPr/>
        </p:nvSpPr>
        <p:spPr>
          <a:xfrm>
            <a:off x="6395323" y="3323630"/>
            <a:ext cx="2253377" cy="281702"/>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20.45 Uhr</a:t>
            </a:r>
            <a:endParaRPr lang="en-US" sz="1750"/>
          </a:p>
        </p:txBody>
      </p:sp>
      <p:sp>
        <p:nvSpPr>
          <p:cNvPr id="10" name="Text 7"/>
          <p:cNvSpPr/>
          <p:nvPr/>
        </p:nvSpPr>
        <p:spPr>
          <a:xfrm>
            <a:off x="6395323" y="3713440"/>
            <a:ext cx="7326154" cy="576739"/>
          </a:xfrm>
          <a:prstGeom prst="rect">
            <a:avLst/>
          </a:prstGeom>
          <a:noFill/>
          <a:ln/>
        </p:spPr>
        <p:txBody>
          <a:bodyPr wrap="squar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Tiroler Weise „Wer klopfet an?": Chor Da Capo - Wer klopfet an (Herbergsucher) (Offizielles Musikvideo)</a:t>
            </a:r>
            <a:endParaRPr lang="en-US" sz="1400"/>
          </a:p>
        </p:txBody>
      </p:sp>
      <p:sp>
        <p:nvSpPr>
          <p:cNvPr id="11" name="Shape 8"/>
          <p:cNvSpPr/>
          <p:nvPr/>
        </p:nvSpPr>
        <p:spPr>
          <a:xfrm>
            <a:off x="6207443" y="4658320"/>
            <a:ext cx="7701915" cy="1450419"/>
          </a:xfrm>
          <a:prstGeom prst="roundRect">
            <a:avLst>
              <a:gd name="adj" fmla="val 5220"/>
            </a:avLst>
          </a:prstGeom>
          <a:solidFill>
            <a:srgbClr val="EBE2E0"/>
          </a:solidFill>
          <a:ln w="7620">
            <a:solidFill>
              <a:srgbClr val="D1C8C6"/>
            </a:solidFill>
            <a:prstDash val="solid"/>
          </a:ln>
        </p:spPr>
        <p:txBody>
          <a:bodyPr/>
          <a:lstStyle/>
          <a:p>
            <a:endParaRPr lang="de-DE"/>
          </a:p>
        </p:txBody>
      </p:sp>
      <p:sp>
        <p:nvSpPr>
          <p:cNvPr id="12" name="Text 9"/>
          <p:cNvSpPr/>
          <p:nvPr/>
        </p:nvSpPr>
        <p:spPr>
          <a:xfrm>
            <a:off x="6395323" y="4846201"/>
            <a:ext cx="2253377" cy="281702"/>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20.50 Uhr</a:t>
            </a:r>
            <a:endParaRPr lang="en-US" sz="1750"/>
          </a:p>
        </p:txBody>
      </p:sp>
      <p:sp>
        <p:nvSpPr>
          <p:cNvPr id="13" name="Text 10"/>
          <p:cNvSpPr/>
          <p:nvPr/>
        </p:nvSpPr>
        <p:spPr>
          <a:xfrm>
            <a:off x="6395323" y="5236012"/>
            <a:ext cx="7326154" cy="288369"/>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Feedback-Runde</a:t>
            </a:r>
            <a:endParaRPr lang="en-US" sz="1400"/>
          </a:p>
        </p:txBody>
      </p:sp>
      <p:sp>
        <p:nvSpPr>
          <p:cNvPr id="14" name="Text 11"/>
          <p:cNvSpPr/>
          <p:nvPr/>
        </p:nvSpPr>
        <p:spPr>
          <a:xfrm>
            <a:off x="6395323" y="5632490"/>
            <a:ext cx="7326154" cy="288369"/>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Ausblick auf das kommende spirituelle Angebot</a:t>
            </a:r>
            <a:endParaRPr lang="en-US" sz="1400"/>
          </a:p>
        </p:txBody>
      </p:sp>
      <p:sp>
        <p:nvSpPr>
          <p:cNvPr id="15" name="Shape 12"/>
          <p:cNvSpPr/>
          <p:nvPr/>
        </p:nvSpPr>
        <p:spPr>
          <a:xfrm>
            <a:off x="6207443" y="6289000"/>
            <a:ext cx="7701915" cy="1450419"/>
          </a:xfrm>
          <a:prstGeom prst="roundRect">
            <a:avLst>
              <a:gd name="adj" fmla="val 5220"/>
            </a:avLst>
          </a:prstGeom>
          <a:solidFill>
            <a:srgbClr val="EBE2E0"/>
          </a:solidFill>
          <a:ln w="7620">
            <a:solidFill>
              <a:srgbClr val="D1C8C6"/>
            </a:solidFill>
            <a:prstDash val="solid"/>
          </a:ln>
        </p:spPr>
        <p:txBody>
          <a:bodyPr/>
          <a:lstStyle/>
          <a:p>
            <a:endParaRPr lang="de-DE"/>
          </a:p>
        </p:txBody>
      </p:sp>
      <p:sp>
        <p:nvSpPr>
          <p:cNvPr id="16" name="Text 13"/>
          <p:cNvSpPr/>
          <p:nvPr/>
        </p:nvSpPr>
        <p:spPr>
          <a:xfrm>
            <a:off x="6395323" y="6476881"/>
            <a:ext cx="2253377" cy="281702"/>
          </a:xfrm>
          <a:prstGeom prst="rect">
            <a:avLst/>
          </a:prstGeom>
          <a:noFill/>
          <a:ln/>
        </p:spPr>
        <p:txBody>
          <a:bodyPr wrap="none" lIns="0" tIns="0" rIns="0" bIns="0" rtlCol="0" anchor="t"/>
          <a:lstStyle/>
          <a:p>
            <a:pPr marL="0" indent="0" algn="l">
              <a:lnSpc>
                <a:spcPts val="2200"/>
              </a:lnSpc>
              <a:buNone/>
            </a:pPr>
            <a:r>
              <a:rPr lang="en-US" sz="1750" b="1">
                <a:solidFill>
                  <a:srgbClr val="443728"/>
                </a:solidFill>
                <a:latin typeface="Crimson Pro Bold" pitchFamily="34" charset="0"/>
                <a:ea typeface="Crimson Pro Bold" pitchFamily="34" charset="-122"/>
                <a:cs typeface="Crimson Pro Bold" pitchFamily="34" charset="-120"/>
              </a:rPr>
              <a:t>Abschluss</a:t>
            </a:r>
            <a:endParaRPr lang="en-US" sz="1750"/>
          </a:p>
        </p:txBody>
      </p:sp>
      <p:sp>
        <p:nvSpPr>
          <p:cNvPr id="17" name="Text 14"/>
          <p:cNvSpPr/>
          <p:nvPr/>
        </p:nvSpPr>
        <p:spPr>
          <a:xfrm>
            <a:off x="6395323" y="6866692"/>
            <a:ext cx="7326154" cy="288369"/>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Abschlusslied „Von guten Mächten wunderbar geborgen " GL 430</a:t>
            </a:r>
            <a:endParaRPr lang="en-US" sz="1400"/>
          </a:p>
        </p:txBody>
      </p:sp>
      <p:sp>
        <p:nvSpPr>
          <p:cNvPr id="18" name="Text 15"/>
          <p:cNvSpPr/>
          <p:nvPr/>
        </p:nvSpPr>
        <p:spPr>
          <a:xfrm>
            <a:off x="6395323" y="7263170"/>
            <a:ext cx="7326154" cy="288369"/>
          </a:xfrm>
          <a:prstGeom prst="rect">
            <a:avLst/>
          </a:prstGeom>
          <a:noFill/>
          <a:ln/>
        </p:spPr>
        <p:txBody>
          <a:bodyPr wrap="none" lIns="0" tIns="0" rIns="0" bIns="0" rtlCol="0" anchor="t"/>
          <a:lstStyle/>
          <a:p>
            <a:pPr marL="0" indent="0" algn="l">
              <a:lnSpc>
                <a:spcPts val="2250"/>
              </a:lnSpc>
              <a:buNone/>
            </a:pPr>
            <a:r>
              <a:rPr lang="en-US" sz="1400">
                <a:solidFill>
                  <a:srgbClr val="443728"/>
                </a:solidFill>
                <a:latin typeface="Open Sans" pitchFamily="34" charset="0"/>
                <a:ea typeface="Open Sans" pitchFamily="34" charset="-122"/>
                <a:cs typeface="Open Sans" pitchFamily="34" charset="-120"/>
              </a:rPr>
              <a:t>Abschlusssegen</a:t>
            </a:r>
            <a:endParaRPr lang="en-US"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6292-5A06-CF04-C8D0-F4EBDAEC1EB0}"/>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5531959-5EBD-DD65-4D06-A37F633030E8}"/>
              </a:ext>
            </a:extLst>
          </p:cNvPr>
          <p:cNvSpPr/>
          <p:nvPr/>
        </p:nvSpPr>
        <p:spPr>
          <a:xfrm>
            <a:off x="6337496" y="439756"/>
            <a:ext cx="6056828" cy="450652"/>
          </a:xfrm>
          <a:prstGeom prst="rect">
            <a:avLst/>
          </a:prstGeom>
          <a:noFill/>
          <a:ln/>
        </p:spPr>
        <p:txBody>
          <a:bodyPr wrap="none" lIns="0" tIns="0" rIns="0" bIns="0" rtlCol="0" anchor="t"/>
          <a:lstStyle/>
          <a:p>
            <a:pPr marL="0" indent="0" algn="l">
              <a:lnSpc>
                <a:spcPts val="3500"/>
              </a:lnSpc>
              <a:buNone/>
            </a:pPr>
            <a:endParaRPr lang="en-US" sz="2800"/>
          </a:p>
        </p:txBody>
      </p:sp>
      <p:sp>
        <p:nvSpPr>
          <p:cNvPr id="11" name="Shape 8">
            <a:extLst>
              <a:ext uri="{FF2B5EF4-FFF2-40B4-BE49-F238E27FC236}">
                <a16:creationId xmlns:a16="http://schemas.microsoft.com/office/drawing/2014/main" id="{50312DB8-2E04-ABC3-6B21-760261FD0F42}"/>
              </a:ext>
            </a:extLst>
          </p:cNvPr>
          <p:cNvSpPr/>
          <p:nvPr/>
        </p:nvSpPr>
        <p:spPr>
          <a:xfrm>
            <a:off x="425254" y="815622"/>
            <a:ext cx="5912242" cy="6598353"/>
          </a:xfrm>
          <a:prstGeom prst="roundRect">
            <a:avLst>
              <a:gd name="adj" fmla="val 5220"/>
            </a:avLst>
          </a:prstGeom>
          <a:solidFill>
            <a:srgbClr val="EBE2E0"/>
          </a:solidFill>
          <a:ln w="7620">
            <a:solidFill>
              <a:srgbClr val="D1C8C6"/>
            </a:solidFill>
            <a:prstDash val="solid"/>
          </a:ln>
        </p:spPr>
        <p:txBody>
          <a:bodyPr/>
          <a:lstStyle/>
          <a:p>
            <a:pPr>
              <a:lnSpc>
                <a:spcPct val="150000"/>
              </a:lnSpc>
            </a:pPr>
            <a:r>
              <a:rPr lang="de-DE"/>
              <a:t>Das Thema "Ein-sam" wurde bewusst in der Vorweihnachtszeit platziert, um die Spannung zwischen der oft als gesellig wahrgenommenen Adventszeit und der Erfahrung von Einsamkeit zu thematisieren. Die biblische Geschichte der Herbergssuche von Maria und Josef, die keinen Platz in der Herberge finden, bietet zahlreiche Anknüpfungspunkte für eine Reflexion über Ausgrenzung, Alleinsein und die Sehnsucht nach Gemeinschaft. Gleichzeitig eröffnet die Betrachtung des </a:t>
            </a:r>
            <a:r>
              <a:rPr lang="de-DE" err="1"/>
              <a:t>Wortes"ein</a:t>
            </a:r>
            <a:r>
              <a:rPr lang="de-DE"/>
              <a:t>-sam" positive Aspekte des Alleinseins: </a:t>
            </a:r>
          </a:p>
          <a:p>
            <a:pPr>
              <a:lnSpc>
                <a:spcPct val="150000"/>
              </a:lnSpc>
            </a:pPr>
            <a:r>
              <a:rPr lang="de-DE"/>
              <a:t>die Möglichkeit zur Besinnung, zur Begegnung mit sich selbst und mit Gott zu kommen. </a:t>
            </a:r>
          </a:p>
          <a:p>
            <a:pPr>
              <a:lnSpc>
                <a:spcPct val="150000"/>
              </a:lnSpc>
            </a:pPr>
            <a:r>
              <a:rPr lang="de-DE"/>
              <a:t>Das Adventsgebet von Andrea Wilke greift diese Dimension auf und lädt dazu ein, in der Stille die Nähe Gottes wahrzunehmen.</a:t>
            </a:r>
          </a:p>
        </p:txBody>
      </p:sp>
      <p:sp>
        <p:nvSpPr>
          <p:cNvPr id="14" name="Text 11">
            <a:extLst>
              <a:ext uri="{FF2B5EF4-FFF2-40B4-BE49-F238E27FC236}">
                <a16:creationId xmlns:a16="http://schemas.microsoft.com/office/drawing/2014/main" id="{EF8075D0-529B-96BB-8C23-8453475FF70D}"/>
              </a:ext>
            </a:extLst>
          </p:cNvPr>
          <p:cNvSpPr/>
          <p:nvPr/>
        </p:nvSpPr>
        <p:spPr>
          <a:xfrm>
            <a:off x="6395323" y="5632490"/>
            <a:ext cx="7326154" cy="288369"/>
          </a:xfrm>
          <a:prstGeom prst="rect">
            <a:avLst/>
          </a:prstGeom>
          <a:noFill/>
          <a:ln/>
        </p:spPr>
        <p:txBody>
          <a:bodyPr wrap="none" lIns="0" tIns="0" rIns="0" bIns="0" rtlCol="0" anchor="t"/>
          <a:lstStyle/>
          <a:p>
            <a:pPr marL="0" indent="0" algn="l">
              <a:lnSpc>
                <a:spcPts val="2250"/>
              </a:lnSpc>
              <a:buNone/>
            </a:pPr>
            <a:endParaRPr lang="en-US" sz="1400"/>
          </a:p>
        </p:txBody>
      </p:sp>
      <p:pic>
        <p:nvPicPr>
          <p:cNvPr id="20" name="Grafik 19">
            <a:extLst>
              <a:ext uri="{FF2B5EF4-FFF2-40B4-BE49-F238E27FC236}">
                <a16:creationId xmlns:a16="http://schemas.microsoft.com/office/drawing/2014/main" id="{191AB537-6ED0-DAAA-A42C-0EBC93771456}"/>
              </a:ext>
            </a:extLst>
          </p:cNvPr>
          <p:cNvPicPr>
            <a:picLocks noChangeAspect="1"/>
          </p:cNvPicPr>
          <p:nvPr/>
        </p:nvPicPr>
        <p:blipFill>
          <a:blip r:embed="rId3"/>
          <a:stretch>
            <a:fillRect/>
          </a:stretch>
        </p:blipFill>
        <p:spPr>
          <a:xfrm>
            <a:off x="6666692" y="1973446"/>
            <a:ext cx="7664722" cy="4282708"/>
          </a:xfrm>
          <a:prstGeom prst="rect">
            <a:avLst/>
          </a:prstGeom>
        </p:spPr>
      </p:pic>
    </p:spTree>
    <p:extLst>
      <p:ext uri="{BB962C8B-B14F-4D97-AF65-F5344CB8AC3E}">
        <p14:creationId xmlns:p14="http://schemas.microsoft.com/office/powerpoint/2010/main" val="302203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A63559D-55C6-802F-30AB-FA3B6443BDDE}"/>
              </a:ext>
            </a:extLst>
          </p:cNvPr>
          <p:cNvPicPr>
            <a:picLocks noChangeAspect="1"/>
          </p:cNvPicPr>
          <p:nvPr/>
        </p:nvPicPr>
        <p:blipFill>
          <a:blip r:embed="rId2"/>
          <a:stretch>
            <a:fillRect/>
          </a:stretch>
        </p:blipFill>
        <p:spPr>
          <a:xfrm>
            <a:off x="4394200" y="-17602"/>
            <a:ext cx="5816600" cy="8228869"/>
          </a:xfrm>
          <a:prstGeom prst="rect">
            <a:avLst/>
          </a:prstGeom>
        </p:spPr>
      </p:pic>
      <p:sp>
        <p:nvSpPr>
          <p:cNvPr id="2" name="TextBox 1">
            <a:extLst>
              <a:ext uri="{FF2B5EF4-FFF2-40B4-BE49-F238E27FC236}">
                <a16:creationId xmlns:a16="http://schemas.microsoft.com/office/drawing/2014/main" id="{ED3D872B-22A6-0E95-83E4-37C74BDBB49D}"/>
              </a:ext>
            </a:extLst>
          </p:cNvPr>
          <p:cNvSpPr txBox="1"/>
          <p:nvPr/>
        </p:nvSpPr>
        <p:spPr>
          <a:xfrm>
            <a:off x="645897" y="745265"/>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Mit </a:t>
            </a:r>
            <a:r>
              <a:rPr lang="en-US" err="1">
                <a:ea typeface="Calibri"/>
                <a:cs typeface="Calibri"/>
              </a:rPr>
              <a:t>diesem</a:t>
            </a:r>
            <a:r>
              <a:rPr lang="en-US" dirty="0">
                <a:ea typeface="Calibri"/>
                <a:cs typeface="Calibri"/>
              </a:rPr>
              <a:t> Format </a:t>
            </a:r>
            <a:r>
              <a:rPr lang="en-US" err="1">
                <a:ea typeface="Calibri"/>
                <a:cs typeface="Calibri"/>
              </a:rPr>
              <a:t>wird</a:t>
            </a:r>
            <a:r>
              <a:rPr lang="en-US" dirty="0">
                <a:ea typeface="Calibri"/>
                <a:cs typeface="Calibri"/>
              </a:rPr>
              <a:t> für die </a:t>
            </a:r>
            <a:r>
              <a:rPr lang="en-US" err="1">
                <a:ea typeface="Calibri"/>
                <a:cs typeface="Calibri"/>
              </a:rPr>
              <a:t>jeweiligen</a:t>
            </a:r>
            <a:r>
              <a:rPr lang="en-US" dirty="0">
                <a:ea typeface="Calibri"/>
                <a:cs typeface="Calibri"/>
              </a:rPr>
              <a:t> </a:t>
            </a:r>
            <a:r>
              <a:rPr lang="en-US" err="1">
                <a:ea typeface="Calibri"/>
                <a:cs typeface="Calibri"/>
              </a:rPr>
              <a:t>spirituellen</a:t>
            </a:r>
            <a:r>
              <a:rPr lang="en-US" dirty="0">
                <a:ea typeface="Calibri"/>
                <a:cs typeface="Calibri"/>
              </a:rPr>
              <a:t> </a:t>
            </a:r>
            <a:r>
              <a:rPr lang="en-US" err="1">
                <a:ea typeface="Calibri"/>
                <a:cs typeface="Calibri"/>
              </a:rPr>
              <a:t>Abendangebote</a:t>
            </a:r>
            <a:r>
              <a:rPr lang="en-US" dirty="0">
                <a:ea typeface="Calibri"/>
                <a:cs typeface="Calibri"/>
              </a:rPr>
              <a:t> </a:t>
            </a:r>
            <a:r>
              <a:rPr lang="en-US" err="1">
                <a:ea typeface="Calibri"/>
                <a:cs typeface="Calibri"/>
              </a:rPr>
              <a:t>geworben</a:t>
            </a:r>
            <a:r>
              <a:rPr lang="en-US">
                <a:ea typeface="Calibri"/>
                <a:cs typeface="Calibri"/>
              </a:rPr>
              <a:t>.</a:t>
            </a:r>
          </a:p>
          <a:p>
            <a:r>
              <a:rPr lang="en-US" dirty="0">
                <a:ea typeface="Calibri"/>
                <a:cs typeface="Calibri"/>
              </a:rPr>
              <a:t>Nur das Thema und der Tag </a:t>
            </a:r>
            <a:r>
              <a:rPr lang="en-US" dirty="0" err="1">
                <a:ea typeface="Calibri"/>
                <a:cs typeface="Calibri"/>
              </a:rPr>
              <a:t>werden</a:t>
            </a:r>
            <a:r>
              <a:rPr lang="en-US" dirty="0">
                <a:ea typeface="Calibri"/>
                <a:cs typeface="Calibri"/>
              </a:rPr>
              <a:t> </a:t>
            </a:r>
            <a:r>
              <a:rPr lang="en-US" dirty="0" err="1">
                <a:ea typeface="Calibri"/>
                <a:cs typeface="Calibri"/>
              </a:rPr>
              <a:t>verändert</a:t>
            </a:r>
            <a:r>
              <a:rPr lang="en-US" dirty="0">
                <a:ea typeface="Calibri"/>
                <a:cs typeface="Calibri"/>
              </a:rPr>
              <a:t>!</a:t>
            </a:r>
          </a:p>
        </p:txBody>
      </p:sp>
    </p:spTree>
    <p:extLst>
      <p:ext uri="{BB962C8B-B14F-4D97-AF65-F5344CB8AC3E}">
        <p14:creationId xmlns:p14="http://schemas.microsoft.com/office/powerpoint/2010/main" val="4176562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CFA">
              <a:alpha val="85000"/>
            </a:srgbClr>
          </a:solidFill>
          <a:ln/>
        </p:spPr>
        <p:txBody>
          <a:bodyPr/>
          <a:lstStyle/>
          <a:p>
            <a:endParaRPr lang="de-DE"/>
          </a:p>
        </p:txBody>
      </p:sp>
      <p:sp>
        <p:nvSpPr>
          <p:cNvPr id="4" name="Text 1"/>
          <p:cNvSpPr/>
          <p:nvPr/>
        </p:nvSpPr>
        <p:spPr>
          <a:xfrm>
            <a:off x="741640" y="654725"/>
            <a:ext cx="4923949" cy="579358"/>
          </a:xfrm>
          <a:prstGeom prst="rect">
            <a:avLst/>
          </a:prstGeom>
          <a:noFill/>
          <a:ln/>
        </p:spPr>
        <p:txBody>
          <a:bodyPr wrap="none" lIns="0" tIns="0" rIns="0" bIns="0" rtlCol="0" anchor="t"/>
          <a:lstStyle/>
          <a:p>
            <a:pPr marL="0" indent="0" algn="l">
              <a:lnSpc>
                <a:spcPts val="4550"/>
              </a:lnSpc>
              <a:buNone/>
            </a:pPr>
            <a:r>
              <a:rPr lang="en-US" sz="3650" b="1">
                <a:solidFill>
                  <a:srgbClr val="443728"/>
                </a:solidFill>
                <a:latin typeface="Crimson Pro Bold" pitchFamily="34" charset="0"/>
                <a:ea typeface="Crimson Pro Bold" pitchFamily="34" charset="-122"/>
                <a:cs typeface="Crimson Pro Bold" pitchFamily="34" charset="-120"/>
              </a:rPr>
              <a:t>4. Abend </a:t>
            </a:r>
            <a:r>
              <a:rPr lang="en-US" sz="3650" b="1">
                <a:solidFill>
                  <a:srgbClr val="FA95AE"/>
                </a:solidFill>
                <a:latin typeface="Crimson Pro Bold" pitchFamily="34" charset="0"/>
                <a:ea typeface="Crimson Pro Bold" pitchFamily="34" charset="-122"/>
                <a:cs typeface="Crimson Pro Bold" pitchFamily="34" charset="-120"/>
              </a:rPr>
              <a:t>"Mit-einander"</a:t>
            </a:r>
            <a:endParaRPr lang="en-US" sz="365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640" y="1535311"/>
            <a:ext cx="185380" cy="185380"/>
          </a:xfrm>
          <a:prstGeom prst="rect">
            <a:avLst/>
          </a:prstGeom>
        </p:spPr>
      </p:pic>
      <p:sp>
        <p:nvSpPr>
          <p:cNvPr id="6" name="Shape 2"/>
          <p:cNvSpPr/>
          <p:nvPr/>
        </p:nvSpPr>
        <p:spPr>
          <a:xfrm>
            <a:off x="741640" y="1804392"/>
            <a:ext cx="4258747" cy="22860"/>
          </a:xfrm>
          <a:prstGeom prst="rect">
            <a:avLst/>
          </a:prstGeom>
          <a:solidFill>
            <a:srgbClr val="835E54"/>
          </a:solidFill>
          <a:ln/>
        </p:spPr>
        <p:txBody>
          <a:bodyPr/>
          <a:lstStyle/>
          <a:p>
            <a:endParaRPr lang="de-DE"/>
          </a:p>
        </p:txBody>
      </p:sp>
      <p:sp>
        <p:nvSpPr>
          <p:cNvPr id="7" name="Text 3"/>
          <p:cNvSpPr/>
          <p:nvPr/>
        </p:nvSpPr>
        <p:spPr>
          <a:xfrm>
            <a:off x="741640" y="1942743"/>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19.15 Uhr</a:t>
            </a:r>
            <a:endParaRPr lang="en-US" sz="1800"/>
          </a:p>
        </p:txBody>
      </p:sp>
      <p:sp>
        <p:nvSpPr>
          <p:cNvPr id="8" name="Text 4"/>
          <p:cNvSpPr/>
          <p:nvPr/>
        </p:nvSpPr>
        <p:spPr>
          <a:xfrm>
            <a:off x="741640" y="2343626"/>
            <a:ext cx="4258747" cy="296585"/>
          </a:xfrm>
          <a:prstGeom prst="rect">
            <a:avLst/>
          </a:prstGeom>
          <a:noFill/>
          <a:ln/>
        </p:spPr>
        <p:txBody>
          <a:bodyPr wrap="non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Endlosschleife: Jesus remember me</a:t>
            </a:r>
            <a:endParaRPr lang="en-US" sz="1450"/>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5767" y="1535311"/>
            <a:ext cx="185380" cy="185380"/>
          </a:xfrm>
          <a:prstGeom prst="rect">
            <a:avLst/>
          </a:prstGeom>
        </p:spPr>
      </p:pic>
      <p:sp>
        <p:nvSpPr>
          <p:cNvPr id="10" name="Shape 5"/>
          <p:cNvSpPr/>
          <p:nvPr/>
        </p:nvSpPr>
        <p:spPr>
          <a:xfrm>
            <a:off x="5185767" y="1804392"/>
            <a:ext cx="4258747" cy="22860"/>
          </a:xfrm>
          <a:prstGeom prst="rect">
            <a:avLst/>
          </a:prstGeom>
          <a:solidFill>
            <a:srgbClr val="835E54"/>
          </a:solidFill>
          <a:ln/>
        </p:spPr>
        <p:txBody>
          <a:bodyPr/>
          <a:lstStyle/>
          <a:p>
            <a:endParaRPr lang="de-DE"/>
          </a:p>
        </p:txBody>
      </p:sp>
      <p:sp>
        <p:nvSpPr>
          <p:cNvPr id="11" name="Text 6"/>
          <p:cNvSpPr/>
          <p:nvPr/>
        </p:nvSpPr>
        <p:spPr>
          <a:xfrm>
            <a:off x="5185767" y="1942743"/>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19.30 Uhr</a:t>
            </a:r>
            <a:endParaRPr lang="en-US" sz="1800"/>
          </a:p>
        </p:txBody>
      </p:sp>
      <p:sp>
        <p:nvSpPr>
          <p:cNvPr id="12" name="Text 7"/>
          <p:cNvSpPr/>
          <p:nvPr/>
        </p:nvSpPr>
        <p:spPr>
          <a:xfrm>
            <a:off x="5185767" y="2343626"/>
            <a:ext cx="4258747" cy="593169"/>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Begrüßung - herzlich willkommen im neuen Jahr &amp; Gottes Segen!</a:t>
            </a:r>
            <a:endParaRPr lang="en-US" sz="1450"/>
          </a:p>
        </p:txBody>
      </p:sp>
      <p:pic>
        <p:nvPicPr>
          <p:cNvPr id="13"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29894" y="1535311"/>
            <a:ext cx="185380" cy="185380"/>
          </a:xfrm>
          <a:prstGeom prst="rect">
            <a:avLst/>
          </a:prstGeom>
        </p:spPr>
      </p:pic>
      <p:sp>
        <p:nvSpPr>
          <p:cNvPr id="14" name="Shape 8"/>
          <p:cNvSpPr/>
          <p:nvPr/>
        </p:nvSpPr>
        <p:spPr>
          <a:xfrm>
            <a:off x="9629894" y="1804392"/>
            <a:ext cx="4258866" cy="22860"/>
          </a:xfrm>
          <a:prstGeom prst="rect">
            <a:avLst/>
          </a:prstGeom>
          <a:solidFill>
            <a:srgbClr val="835E54"/>
          </a:solidFill>
          <a:ln/>
        </p:spPr>
        <p:txBody>
          <a:bodyPr/>
          <a:lstStyle/>
          <a:p>
            <a:endParaRPr lang="de-DE"/>
          </a:p>
        </p:txBody>
      </p:sp>
      <p:sp>
        <p:nvSpPr>
          <p:cNvPr id="15" name="Text 9"/>
          <p:cNvSpPr/>
          <p:nvPr/>
        </p:nvSpPr>
        <p:spPr>
          <a:xfrm>
            <a:off x="9629894" y="1942743"/>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19.35 Uhr</a:t>
            </a:r>
            <a:endParaRPr lang="en-US" sz="1800"/>
          </a:p>
        </p:txBody>
      </p:sp>
      <p:sp>
        <p:nvSpPr>
          <p:cNvPr id="16" name="Text 10"/>
          <p:cNvSpPr/>
          <p:nvPr/>
        </p:nvSpPr>
        <p:spPr>
          <a:xfrm>
            <a:off x="9629894" y="2343626"/>
            <a:ext cx="4258866" cy="296585"/>
          </a:xfrm>
          <a:prstGeom prst="rect">
            <a:avLst/>
          </a:prstGeom>
          <a:noFill/>
          <a:ln/>
        </p:spPr>
        <p:txBody>
          <a:bodyPr wrap="non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Ankommensrunde alltagsbezogen</a:t>
            </a:r>
            <a:endParaRPr lang="en-US" sz="1450"/>
          </a:p>
        </p:txBody>
      </p:sp>
      <p:pic>
        <p:nvPicPr>
          <p:cNvPr id="17"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640" y="3284339"/>
            <a:ext cx="185380" cy="185380"/>
          </a:xfrm>
          <a:prstGeom prst="rect">
            <a:avLst/>
          </a:prstGeom>
        </p:spPr>
      </p:pic>
      <p:sp>
        <p:nvSpPr>
          <p:cNvPr id="18" name="Shape 11"/>
          <p:cNvSpPr/>
          <p:nvPr/>
        </p:nvSpPr>
        <p:spPr>
          <a:xfrm>
            <a:off x="741640" y="3553420"/>
            <a:ext cx="4258747" cy="22860"/>
          </a:xfrm>
          <a:prstGeom prst="rect">
            <a:avLst/>
          </a:prstGeom>
          <a:solidFill>
            <a:srgbClr val="835E54"/>
          </a:solidFill>
          <a:ln/>
        </p:spPr>
        <p:txBody>
          <a:bodyPr/>
          <a:lstStyle/>
          <a:p>
            <a:endParaRPr lang="de-DE"/>
          </a:p>
        </p:txBody>
      </p:sp>
      <p:sp>
        <p:nvSpPr>
          <p:cNvPr id="19" name="Text 12"/>
          <p:cNvSpPr/>
          <p:nvPr/>
        </p:nvSpPr>
        <p:spPr>
          <a:xfrm>
            <a:off x="741640" y="3691771"/>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19.50 Uhr</a:t>
            </a:r>
            <a:endParaRPr lang="en-US" sz="1800"/>
          </a:p>
        </p:txBody>
      </p:sp>
      <p:sp>
        <p:nvSpPr>
          <p:cNvPr id="20" name="Text 13"/>
          <p:cNvSpPr/>
          <p:nvPr/>
        </p:nvSpPr>
        <p:spPr>
          <a:xfrm>
            <a:off x="741640" y="4092654"/>
            <a:ext cx="4258747" cy="296585"/>
          </a:xfrm>
          <a:prstGeom prst="rect">
            <a:avLst/>
          </a:prstGeom>
          <a:noFill/>
          <a:ln/>
        </p:spPr>
        <p:txBody>
          <a:bodyPr wrap="non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Hinführung zum Thema „mit-einander"</a:t>
            </a:r>
            <a:endParaRPr lang="en-US" sz="1450"/>
          </a:p>
        </p:txBody>
      </p:sp>
      <p:pic>
        <p:nvPicPr>
          <p:cNvPr id="21" name="Image 5"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85767" y="3284339"/>
            <a:ext cx="185380" cy="185380"/>
          </a:xfrm>
          <a:prstGeom prst="rect">
            <a:avLst/>
          </a:prstGeom>
        </p:spPr>
      </p:pic>
      <p:sp>
        <p:nvSpPr>
          <p:cNvPr id="22" name="Shape 14"/>
          <p:cNvSpPr/>
          <p:nvPr/>
        </p:nvSpPr>
        <p:spPr>
          <a:xfrm>
            <a:off x="5185767" y="3553420"/>
            <a:ext cx="4258747" cy="22860"/>
          </a:xfrm>
          <a:prstGeom prst="rect">
            <a:avLst/>
          </a:prstGeom>
          <a:solidFill>
            <a:srgbClr val="835E54"/>
          </a:solidFill>
          <a:ln/>
        </p:spPr>
        <p:txBody>
          <a:bodyPr/>
          <a:lstStyle/>
          <a:p>
            <a:endParaRPr lang="de-DE"/>
          </a:p>
        </p:txBody>
      </p:sp>
      <p:sp>
        <p:nvSpPr>
          <p:cNvPr id="23" name="Text 15"/>
          <p:cNvSpPr/>
          <p:nvPr/>
        </p:nvSpPr>
        <p:spPr>
          <a:xfrm>
            <a:off x="5185767" y="3691771"/>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20.00 Uhr</a:t>
            </a:r>
            <a:endParaRPr lang="en-US" sz="1800"/>
          </a:p>
        </p:txBody>
      </p:sp>
      <p:sp>
        <p:nvSpPr>
          <p:cNvPr id="24" name="Text 16"/>
          <p:cNvSpPr/>
          <p:nvPr/>
        </p:nvSpPr>
        <p:spPr>
          <a:xfrm>
            <a:off x="5185767" y="4092654"/>
            <a:ext cx="4258747" cy="889754"/>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Singen – „Lass Deinen Mund stille sein, …Dein Herz…" - Lass deinen Mund stille sein (HAGIOS), Helge Burggrabe, Vokalquartett</a:t>
            </a:r>
            <a:endParaRPr lang="en-US" sz="1450"/>
          </a:p>
        </p:txBody>
      </p:sp>
      <p:pic>
        <p:nvPicPr>
          <p:cNvPr id="25" name="Image 6"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29894" y="3284339"/>
            <a:ext cx="185380" cy="185380"/>
          </a:xfrm>
          <a:prstGeom prst="rect">
            <a:avLst/>
          </a:prstGeom>
        </p:spPr>
      </p:pic>
      <p:sp>
        <p:nvSpPr>
          <p:cNvPr id="26" name="Shape 17"/>
          <p:cNvSpPr/>
          <p:nvPr/>
        </p:nvSpPr>
        <p:spPr>
          <a:xfrm>
            <a:off x="9629894" y="3553420"/>
            <a:ext cx="4258866" cy="22860"/>
          </a:xfrm>
          <a:prstGeom prst="rect">
            <a:avLst/>
          </a:prstGeom>
          <a:solidFill>
            <a:srgbClr val="835E54"/>
          </a:solidFill>
          <a:ln/>
        </p:spPr>
        <p:txBody>
          <a:bodyPr/>
          <a:lstStyle/>
          <a:p>
            <a:endParaRPr lang="de-DE"/>
          </a:p>
        </p:txBody>
      </p:sp>
      <p:sp>
        <p:nvSpPr>
          <p:cNvPr id="27" name="Text 18"/>
          <p:cNvSpPr/>
          <p:nvPr/>
        </p:nvSpPr>
        <p:spPr>
          <a:xfrm>
            <a:off x="9629894" y="3691771"/>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20.05 Uhr</a:t>
            </a:r>
            <a:endParaRPr lang="en-US" sz="1800"/>
          </a:p>
        </p:txBody>
      </p:sp>
      <p:sp>
        <p:nvSpPr>
          <p:cNvPr id="28" name="Text 19"/>
          <p:cNvSpPr/>
          <p:nvPr/>
        </p:nvSpPr>
        <p:spPr>
          <a:xfrm>
            <a:off x="9629894" y="4092654"/>
            <a:ext cx="4258866" cy="889754"/>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Hinführen zum Sitzen in der Stille – alternativ zur Körperübung: Atemübung 5 Min. – Sitzen in der Stille (mit Klangschale ein- und ausleiten)</a:t>
            </a:r>
            <a:endParaRPr lang="en-US" sz="1450"/>
          </a:p>
        </p:txBody>
      </p:sp>
      <p:pic>
        <p:nvPicPr>
          <p:cNvPr id="29" name="Image 7"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1640" y="5329952"/>
            <a:ext cx="185380" cy="185380"/>
          </a:xfrm>
          <a:prstGeom prst="rect">
            <a:avLst/>
          </a:prstGeom>
        </p:spPr>
      </p:pic>
      <p:sp>
        <p:nvSpPr>
          <p:cNvPr id="30" name="Shape 20"/>
          <p:cNvSpPr/>
          <p:nvPr/>
        </p:nvSpPr>
        <p:spPr>
          <a:xfrm>
            <a:off x="741640" y="5599033"/>
            <a:ext cx="4258747" cy="22860"/>
          </a:xfrm>
          <a:prstGeom prst="rect">
            <a:avLst/>
          </a:prstGeom>
          <a:solidFill>
            <a:srgbClr val="835E54"/>
          </a:solidFill>
          <a:ln/>
        </p:spPr>
        <p:txBody>
          <a:bodyPr/>
          <a:lstStyle/>
          <a:p>
            <a:endParaRPr lang="de-DE"/>
          </a:p>
        </p:txBody>
      </p:sp>
      <p:sp>
        <p:nvSpPr>
          <p:cNvPr id="31" name="Text 21"/>
          <p:cNvSpPr/>
          <p:nvPr/>
        </p:nvSpPr>
        <p:spPr>
          <a:xfrm>
            <a:off x="741640" y="5737384"/>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20.15 Uhr</a:t>
            </a:r>
            <a:endParaRPr lang="en-US" sz="1800"/>
          </a:p>
        </p:txBody>
      </p:sp>
      <p:sp>
        <p:nvSpPr>
          <p:cNvPr id="32" name="Text 22"/>
          <p:cNvSpPr/>
          <p:nvPr/>
        </p:nvSpPr>
        <p:spPr>
          <a:xfrm>
            <a:off x="741640" y="6138267"/>
            <a:ext cx="4258747" cy="889754"/>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biblische Betrachtung (Mk 2,1-12) „Die Heilung des Gelähmten" Bibel-teilen entlang der 7 Schritte</a:t>
            </a:r>
            <a:endParaRPr lang="en-US" sz="1450"/>
          </a:p>
        </p:txBody>
      </p:sp>
      <p:pic>
        <p:nvPicPr>
          <p:cNvPr id="33" name="Image 8"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185767" y="5329952"/>
            <a:ext cx="185380" cy="185380"/>
          </a:xfrm>
          <a:prstGeom prst="rect">
            <a:avLst/>
          </a:prstGeom>
        </p:spPr>
      </p:pic>
      <p:sp>
        <p:nvSpPr>
          <p:cNvPr id="34" name="Shape 23"/>
          <p:cNvSpPr/>
          <p:nvPr/>
        </p:nvSpPr>
        <p:spPr>
          <a:xfrm>
            <a:off x="5185767" y="5599033"/>
            <a:ext cx="4258747" cy="22860"/>
          </a:xfrm>
          <a:prstGeom prst="rect">
            <a:avLst/>
          </a:prstGeom>
          <a:solidFill>
            <a:srgbClr val="835E54"/>
          </a:solidFill>
          <a:ln/>
        </p:spPr>
        <p:txBody>
          <a:bodyPr/>
          <a:lstStyle/>
          <a:p>
            <a:endParaRPr lang="de-DE"/>
          </a:p>
        </p:txBody>
      </p:sp>
      <p:sp>
        <p:nvSpPr>
          <p:cNvPr id="35" name="Text 24"/>
          <p:cNvSpPr/>
          <p:nvPr/>
        </p:nvSpPr>
        <p:spPr>
          <a:xfrm>
            <a:off x="5185767" y="5737384"/>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20.45 Uhr</a:t>
            </a:r>
            <a:endParaRPr lang="en-US" sz="1800"/>
          </a:p>
        </p:txBody>
      </p:sp>
      <p:sp>
        <p:nvSpPr>
          <p:cNvPr id="36" name="Text 25"/>
          <p:cNvSpPr/>
          <p:nvPr/>
        </p:nvSpPr>
        <p:spPr>
          <a:xfrm>
            <a:off x="5185767" y="6138267"/>
            <a:ext cx="4258747" cy="296585"/>
          </a:xfrm>
          <a:prstGeom prst="rect">
            <a:avLst/>
          </a:prstGeom>
          <a:noFill/>
          <a:ln/>
        </p:spPr>
        <p:txBody>
          <a:bodyPr wrap="non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Laudate omnes gentes – GL 386</a:t>
            </a:r>
            <a:endParaRPr lang="en-US" sz="1450"/>
          </a:p>
        </p:txBody>
      </p:sp>
      <p:pic>
        <p:nvPicPr>
          <p:cNvPr id="37" name="Image 9" descr="preencoded.png"/>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29894" y="5329952"/>
            <a:ext cx="185380" cy="185380"/>
          </a:xfrm>
          <a:prstGeom prst="rect">
            <a:avLst/>
          </a:prstGeom>
        </p:spPr>
      </p:pic>
      <p:sp>
        <p:nvSpPr>
          <p:cNvPr id="38" name="Shape 26"/>
          <p:cNvSpPr/>
          <p:nvPr/>
        </p:nvSpPr>
        <p:spPr>
          <a:xfrm>
            <a:off x="9629894" y="5599033"/>
            <a:ext cx="4258866" cy="22860"/>
          </a:xfrm>
          <a:prstGeom prst="rect">
            <a:avLst/>
          </a:prstGeom>
          <a:solidFill>
            <a:srgbClr val="835E54"/>
          </a:solidFill>
          <a:ln/>
        </p:spPr>
        <p:txBody>
          <a:bodyPr/>
          <a:lstStyle/>
          <a:p>
            <a:endParaRPr lang="de-DE"/>
          </a:p>
        </p:txBody>
      </p:sp>
      <p:sp>
        <p:nvSpPr>
          <p:cNvPr id="39" name="Text 27"/>
          <p:cNvSpPr/>
          <p:nvPr/>
        </p:nvSpPr>
        <p:spPr>
          <a:xfrm>
            <a:off x="9629894" y="5737384"/>
            <a:ext cx="2317790" cy="289679"/>
          </a:xfrm>
          <a:prstGeom prst="rect">
            <a:avLst/>
          </a:prstGeom>
          <a:noFill/>
          <a:ln/>
        </p:spPr>
        <p:txBody>
          <a:bodyPr wrap="none" lIns="0" tIns="0" rIns="0" bIns="0" rtlCol="0" anchor="t"/>
          <a:lstStyle/>
          <a:p>
            <a:pPr marL="0" indent="0" algn="l">
              <a:lnSpc>
                <a:spcPts val="2250"/>
              </a:lnSpc>
              <a:buNone/>
            </a:pPr>
            <a:r>
              <a:rPr lang="en-US" sz="1800" b="1">
                <a:solidFill>
                  <a:srgbClr val="443728"/>
                </a:solidFill>
                <a:latin typeface="Crimson Pro Bold" pitchFamily="34" charset="0"/>
                <a:ea typeface="Crimson Pro Bold" pitchFamily="34" charset="-122"/>
                <a:cs typeface="Crimson Pro Bold" pitchFamily="34" charset="-120"/>
              </a:rPr>
              <a:t>20.55 Uhr</a:t>
            </a:r>
            <a:endParaRPr lang="en-US" sz="1800"/>
          </a:p>
        </p:txBody>
      </p:sp>
      <p:sp>
        <p:nvSpPr>
          <p:cNvPr id="40" name="Text 28"/>
          <p:cNvSpPr/>
          <p:nvPr/>
        </p:nvSpPr>
        <p:spPr>
          <a:xfrm>
            <a:off x="9629894" y="6138267"/>
            <a:ext cx="4258866" cy="593169"/>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Feedback-Runde. Ausblick auf die kommenden spirituellen Angebote …</a:t>
            </a:r>
            <a:endParaRPr lang="en-US" sz="1450"/>
          </a:p>
        </p:txBody>
      </p:sp>
      <p:sp>
        <p:nvSpPr>
          <p:cNvPr id="41" name="Text 29"/>
          <p:cNvSpPr/>
          <p:nvPr/>
        </p:nvSpPr>
        <p:spPr>
          <a:xfrm>
            <a:off x="9629894" y="6842641"/>
            <a:ext cx="4258866" cy="593169"/>
          </a:xfrm>
          <a:prstGeom prst="rect">
            <a:avLst/>
          </a:prstGeom>
          <a:noFill/>
          <a:ln/>
        </p:spPr>
        <p:txBody>
          <a:bodyPr wrap="square" lIns="0" tIns="0" rIns="0" bIns="0" rtlCol="0" anchor="t"/>
          <a:lstStyle/>
          <a:p>
            <a:pPr marL="0" indent="0" algn="l">
              <a:lnSpc>
                <a:spcPts val="2300"/>
              </a:lnSpc>
              <a:buNone/>
            </a:pPr>
            <a:r>
              <a:rPr lang="en-US" sz="1450">
                <a:solidFill>
                  <a:srgbClr val="443728"/>
                </a:solidFill>
                <a:latin typeface="Open Sans" pitchFamily="34" charset="0"/>
                <a:ea typeface="Open Sans" pitchFamily="34" charset="-122"/>
                <a:cs typeface="Open Sans" pitchFamily="34" charset="-120"/>
              </a:rPr>
              <a:t>Abschlusstext „Die Welt auf dem Kopf" Catrina.E.Schneider</a:t>
            </a:r>
            <a:endParaRPr lang="en-US" sz="145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304E3A-A2C0-DF9B-B9E8-A01FE295A404}"/>
              </a:ext>
            </a:extLst>
          </p:cNvPr>
          <p:cNvPicPr>
            <a:picLocks noChangeAspect="1"/>
          </p:cNvPicPr>
          <p:nvPr/>
        </p:nvPicPr>
        <p:blipFill>
          <a:blip r:embed="rId2"/>
          <a:stretch>
            <a:fillRect/>
          </a:stretch>
        </p:blipFill>
        <p:spPr>
          <a:xfrm>
            <a:off x="88900" y="84049"/>
            <a:ext cx="14744700" cy="8224431"/>
          </a:xfrm>
          <a:prstGeom prst="rect">
            <a:avLst/>
          </a:prstGeom>
        </p:spPr>
      </p:pic>
    </p:spTree>
    <p:extLst>
      <p:ext uri="{BB962C8B-B14F-4D97-AF65-F5344CB8AC3E}">
        <p14:creationId xmlns:p14="http://schemas.microsoft.com/office/powerpoint/2010/main" val="269964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459E-7274-869E-0413-854F838FDDB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0852F42-8569-A35B-566C-4EC974D3975A}"/>
              </a:ext>
            </a:extLst>
          </p:cNvPr>
          <p:cNvPicPr>
            <a:picLocks noChangeAspect="1"/>
          </p:cNvPicPr>
          <p:nvPr/>
        </p:nvPicPr>
        <p:blipFill>
          <a:blip r:embed="rId3"/>
          <a:stretch>
            <a:fillRect/>
          </a:stretch>
        </p:blipFill>
        <p:spPr>
          <a:xfrm>
            <a:off x="0" y="0"/>
            <a:ext cx="14630400" cy="8229600"/>
          </a:xfrm>
          <a:prstGeom prst="rect">
            <a:avLst/>
          </a:prstGeom>
        </p:spPr>
      </p:pic>
      <p:sp>
        <p:nvSpPr>
          <p:cNvPr id="3" name="Shape 0">
            <a:extLst>
              <a:ext uri="{FF2B5EF4-FFF2-40B4-BE49-F238E27FC236}">
                <a16:creationId xmlns:a16="http://schemas.microsoft.com/office/drawing/2014/main" id="{4ED368F8-DDCE-0FB1-FF1E-6F89823F65AE}"/>
              </a:ext>
            </a:extLst>
          </p:cNvPr>
          <p:cNvSpPr/>
          <p:nvPr/>
        </p:nvSpPr>
        <p:spPr>
          <a:xfrm>
            <a:off x="0" y="0"/>
            <a:ext cx="14630400" cy="8229600"/>
          </a:xfrm>
          <a:prstGeom prst="rect">
            <a:avLst/>
          </a:prstGeom>
          <a:solidFill>
            <a:srgbClr val="FFFCFA">
              <a:alpha val="85000"/>
            </a:srgbClr>
          </a:solidFill>
          <a:ln/>
        </p:spPr>
        <p:txBody>
          <a:bodyPr lIns="91440" tIns="45720" rIns="91440" bIns="45720" anchor="t"/>
          <a:lstStyle/>
          <a:p>
            <a:r>
              <a:rPr lang="de-DE" dirty="0">
                <a:solidFill>
                  <a:srgbClr val="000000"/>
                </a:solidFill>
                <a:latin typeface="Lora"/>
              </a:rPr>
              <a:t>Das vierte spirituelle Treffen der Frauen-Tankstelle fand am 21. Januar 2025 statt und widmete sich dem Thema "Mit-einander". Dieses erste Treffen im neuen Jahr griff die Bedeutung von Gemeinschaft und gegenseitiger Unterstützung auf.</a:t>
            </a:r>
          </a:p>
          <a:p>
            <a:endParaRPr lang="de-DE">
              <a:solidFill>
                <a:srgbClr val="000000"/>
              </a:solidFill>
              <a:latin typeface="Lora" pitchFamily="2" charset="0"/>
            </a:endParaRPr>
          </a:p>
          <a:p>
            <a:r>
              <a:rPr lang="de-DE" dirty="0">
                <a:solidFill>
                  <a:srgbClr val="000000"/>
                </a:solidFill>
                <a:latin typeface="Lora"/>
              </a:rPr>
              <a:t>Die Frauentankstelle St. Jakobus Leutenbach traf sich einmal monatlich zum spirituellen Abend bei gleichbleibend guter Resonanz.</a:t>
            </a:r>
          </a:p>
          <a:p>
            <a:endParaRPr lang="de-DE">
              <a:solidFill>
                <a:srgbClr val="000000"/>
              </a:solidFill>
              <a:latin typeface="Lora" pitchFamily="2" charset="0"/>
            </a:endParaRPr>
          </a:p>
          <a:p>
            <a:r>
              <a:rPr lang="de-DE">
                <a:latin typeface="Lora"/>
              </a:rPr>
              <a:t>Weitere Themen werden bzw. wurden bereits umgesetzt bis Dezember 2025:</a:t>
            </a:r>
            <a:endParaRPr lang="de-DE" dirty="0">
              <a:latin typeface="Lora"/>
            </a:endParaRPr>
          </a:p>
          <a:p>
            <a:endParaRPr lang="de-DE" dirty="0">
              <a:latin typeface="Lora"/>
            </a:endParaRPr>
          </a:p>
          <a:p>
            <a:r>
              <a:rPr lang="de-DE">
                <a:latin typeface="Lora"/>
              </a:rPr>
              <a:t>Wunder-voll</a:t>
            </a:r>
            <a:endParaRPr lang="de-DE" dirty="0">
              <a:latin typeface="Lora"/>
            </a:endParaRPr>
          </a:p>
          <a:p>
            <a:r>
              <a:rPr lang="de-DE" dirty="0">
                <a:latin typeface="Lora"/>
              </a:rPr>
              <a:t>Sorg-los</a:t>
            </a:r>
          </a:p>
          <a:p>
            <a:r>
              <a:rPr lang="de-DE">
                <a:latin typeface="Lora"/>
              </a:rPr>
              <a:t>Selbst-verständlich</a:t>
            </a:r>
            <a:endParaRPr lang="de-DE" dirty="0">
              <a:latin typeface="Lora"/>
            </a:endParaRPr>
          </a:p>
          <a:p>
            <a:r>
              <a:rPr lang="de-DE" dirty="0">
                <a:latin typeface="Lora"/>
              </a:rPr>
              <a:t>Eigen-ständig</a:t>
            </a:r>
          </a:p>
          <a:p>
            <a:r>
              <a:rPr lang="de-DE">
                <a:latin typeface="Lora"/>
              </a:rPr>
              <a:t>Gleich-gültig</a:t>
            </a:r>
            <a:endParaRPr lang="de-DE" dirty="0">
              <a:latin typeface="Lora"/>
            </a:endParaRPr>
          </a:p>
          <a:p>
            <a:r>
              <a:rPr lang="de-DE">
                <a:latin typeface="Lora"/>
              </a:rPr>
              <a:t>Erwartungs-voll</a:t>
            </a:r>
            <a:endParaRPr lang="de-DE" dirty="0">
              <a:latin typeface="Lora"/>
            </a:endParaRPr>
          </a:p>
          <a:p>
            <a:endParaRPr lang="de-DE" dirty="0">
              <a:latin typeface="Lora"/>
            </a:endParaRPr>
          </a:p>
          <a:p>
            <a:endParaRPr lang="de-DE" dirty="0">
              <a:latin typeface="Lora"/>
            </a:endParaRPr>
          </a:p>
          <a:p>
            <a:r>
              <a:rPr lang="de-DE">
                <a:latin typeface="Lora"/>
              </a:rPr>
              <a:t>Weitere Ideen: </a:t>
            </a:r>
            <a:endParaRPr lang="de-DE" dirty="0">
              <a:latin typeface="Lora"/>
            </a:endParaRPr>
          </a:p>
          <a:p>
            <a:endParaRPr lang="de-DE" dirty="0">
              <a:latin typeface="Lora"/>
            </a:endParaRPr>
          </a:p>
          <a:p>
            <a:r>
              <a:rPr lang="de-DE">
                <a:latin typeface="Lora"/>
              </a:rPr>
              <a:t>Sternen-klar</a:t>
            </a:r>
            <a:endParaRPr lang="de-DE" dirty="0">
              <a:latin typeface="Lora"/>
            </a:endParaRPr>
          </a:p>
          <a:p>
            <a:r>
              <a:rPr lang="de-DE">
                <a:latin typeface="Lora"/>
              </a:rPr>
              <a:t>Wahr-haftig</a:t>
            </a:r>
            <a:endParaRPr lang="de-DE" dirty="0">
              <a:latin typeface="Lora"/>
            </a:endParaRPr>
          </a:p>
          <a:p>
            <a:r>
              <a:rPr lang="de-DE" dirty="0">
                <a:latin typeface="Lora"/>
              </a:rPr>
              <a:t>Zauber-haft</a:t>
            </a:r>
          </a:p>
          <a:p>
            <a:r>
              <a:rPr lang="de-DE">
                <a:latin typeface="Lora"/>
              </a:rPr>
              <a:t>Mit-machen</a:t>
            </a:r>
            <a:endParaRPr lang="de-DE" dirty="0">
              <a:latin typeface="Lora"/>
            </a:endParaRPr>
          </a:p>
          <a:p>
            <a:r>
              <a:rPr lang="de-DE">
                <a:latin typeface="Lora"/>
              </a:rPr>
              <a:t>Sehn-sucht</a:t>
            </a:r>
            <a:endParaRPr lang="de-DE" dirty="0">
              <a:latin typeface="Lora"/>
            </a:endParaRPr>
          </a:p>
          <a:p>
            <a:r>
              <a:rPr lang="de-DE">
                <a:latin typeface="Lora"/>
              </a:rPr>
              <a:t>Leiden-schaft</a:t>
            </a:r>
            <a:endParaRPr lang="de-DE" dirty="0">
              <a:latin typeface="Lora"/>
            </a:endParaRPr>
          </a:p>
          <a:p>
            <a:r>
              <a:rPr lang="de-DE">
                <a:latin typeface="Lora"/>
              </a:rPr>
              <a:t>Rücksichts-voll</a:t>
            </a:r>
            <a:endParaRPr lang="de-DE" dirty="0">
              <a:latin typeface="Lora"/>
            </a:endParaRPr>
          </a:p>
          <a:p>
            <a:r>
              <a:rPr lang="de-DE">
                <a:latin typeface="Lora"/>
              </a:rPr>
              <a:t>Zweifel-los</a:t>
            </a:r>
            <a:endParaRPr lang="de-DE" dirty="0">
              <a:latin typeface="Lora"/>
            </a:endParaRPr>
          </a:p>
          <a:p>
            <a:endParaRPr lang="de-DE" dirty="0">
              <a:latin typeface="Lora"/>
            </a:endParaRPr>
          </a:p>
          <a:p>
            <a:endParaRPr lang="de-DE"/>
          </a:p>
          <a:p>
            <a:r>
              <a:rPr lang="de-DE" dirty="0"/>
              <a:t>Bitte an </a:t>
            </a:r>
            <a:r>
              <a:rPr lang="de-DE" dirty="0">
                <a:hlinkClick r:id="rId4"/>
              </a:rPr>
              <a:t>sigridschorn@t-online.de</a:t>
            </a:r>
            <a:r>
              <a:rPr lang="de-DE"/>
              <a:t> wenden, wenn Sie weitere Impulse wünschen.</a:t>
            </a:r>
            <a:endParaRPr lang="de-DE" dirty="0">
              <a:ea typeface="Calibri"/>
              <a:cs typeface="Calibri"/>
            </a:endParaRPr>
          </a:p>
        </p:txBody>
      </p:sp>
      <p:pic>
        <p:nvPicPr>
          <p:cNvPr id="33" name="Image 8" descr="preencoded.png">
            <a:extLst>
              <a:ext uri="{FF2B5EF4-FFF2-40B4-BE49-F238E27FC236}">
                <a16:creationId xmlns:a16="http://schemas.microsoft.com/office/drawing/2014/main" id="{BF46E5EB-73FE-CB90-BFA8-9322AB669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5767" y="5329952"/>
            <a:ext cx="185380" cy="185380"/>
          </a:xfrm>
          <a:prstGeom prst="rect">
            <a:avLst/>
          </a:prstGeom>
        </p:spPr>
      </p:pic>
    </p:spTree>
    <p:extLst>
      <p:ext uri="{BB962C8B-B14F-4D97-AF65-F5344CB8AC3E}">
        <p14:creationId xmlns:p14="http://schemas.microsoft.com/office/powerpoint/2010/main" val="6365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96835" y="272891"/>
            <a:ext cx="4020502" cy="310158"/>
          </a:xfrm>
          <a:prstGeom prst="rect">
            <a:avLst/>
          </a:prstGeom>
          <a:noFill/>
          <a:ln/>
        </p:spPr>
        <p:txBody>
          <a:bodyPr wrap="none" lIns="0" tIns="0" rIns="0" bIns="0" rtlCol="0" anchor="t"/>
          <a:lstStyle/>
          <a:p>
            <a:pPr marL="0" indent="0" algn="l">
              <a:lnSpc>
                <a:spcPts val="2400"/>
              </a:lnSpc>
              <a:buNone/>
            </a:pPr>
            <a:r>
              <a:rPr lang="en-US" sz="1950" b="1">
                <a:solidFill>
                  <a:srgbClr val="484237"/>
                </a:solidFill>
                <a:latin typeface="Inter Bold" pitchFamily="34" charset="0"/>
                <a:ea typeface="Inter Bold" pitchFamily="34" charset="-122"/>
                <a:cs typeface="Inter Bold" pitchFamily="34" charset="-120"/>
              </a:rPr>
              <a:t>Elemente der spirituellen Abende</a:t>
            </a:r>
            <a:endParaRPr lang="en-US" sz="1950"/>
          </a:p>
        </p:txBody>
      </p:sp>
      <p:sp>
        <p:nvSpPr>
          <p:cNvPr id="3" name="Text 1"/>
          <p:cNvSpPr/>
          <p:nvPr/>
        </p:nvSpPr>
        <p:spPr>
          <a:xfrm>
            <a:off x="396835" y="781407"/>
            <a:ext cx="13836729" cy="158591"/>
          </a:xfrm>
          <a:prstGeom prst="rect">
            <a:avLst/>
          </a:prstGeom>
          <a:noFill/>
          <a:ln/>
        </p:spPr>
        <p:txBody>
          <a:bodyPr wrap="none" lIns="0" tIns="0" rIns="0" bIns="0" rtlCol="0" anchor="t"/>
          <a:lstStyle/>
          <a:p>
            <a:pPr marL="0" indent="0" algn="l">
              <a:lnSpc>
                <a:spcPts val="1250"/>
              </a:lnSpc>
              <a:buNone/>
            </a:pPr>
            <a:r>
              <a:rPr lang="en-US" sz="750" b="1">
                <a:solidFill>
                  <a:srgbClr val="746558"/>
                </a:solidFill>
                <a:latin typeface="Inter" pitchFamily="34" charset="0"/>
                <a:ea typeface="Inter" pitchFamily="34" charset="-122"/>
                <a:cs typeface="Inter" pitchFamily="34" charset="-120"/>
              </a:rPr>
              <a:t>ca. 90 Min. bei max. 12 Teilnehmenden</a:t>
            </a:r>
            <a:endParaRPr lang="en-US" sz="750"/>
          </a:p>
        </p:txBody>
      </p:sp>
      <p:sp>
        <p:nvSpPr>
          <p:cNvPr id="4" name="Text 2"/>
          <p:cNvSpPr/>
          <p:nvPr/>
        </p:nvSpPr>
        <p:spPr>
          <a:xfrm>
            <a:off x="396835" y="1051560"/>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01</a:t>
            </a:r>
            <a:endParaRPr lang="en-US" sz="750"/>
          </a:p>
        </p:txBody>
      </p:sp>
      <p:sp>
        <p:nvSpPr>
          <p:cNvPr id="5" name="Shape 3"/>
          <p:cNvSpPr/>
          <p:nvPr/>
        </p:nvSpPr>
        <p:spPr>
          <a:xfrm>
            <a:off x="396835" y="1204793"/>
            <a:ext cx="4546044" cy="15240"/>
          </a:xfrm>
          <a:prstGeom prst="rect">
            <a:avLst/>
          </a:prstGeom>
          <a:solidFill>
            <a:srgbClr val="D3C5B6"/>
          </a:solidFill>
          <a:ln/>
        </p:spPr>
        <p:txBody>
          <a:bodyPr/>
          <a:lstStyle/>
          <a:p>
            <a:endParaRPr lang="de-DE"/>
          </a:p>
        </p:txBody>
      </p:sp>
      <p:sp>
        <p:nvSpPr>
          <p:cNvPr id="6" name="Text 4"/>
          <p:cNvSpPr/>
          <p:nvPr/>
        </p:nvSpPr>
        <p:spPr>
          <a:xfrm>
            <a:off x="396835" y="1284803"/>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Ankommen</a:t>
            </a:r>
            <a:endParaRPr lang="en-US" sz="950"/>
          </a:p>
        </p:txBody>
      </p:sp>
      <p:sp>
        <p:nvSpPr>
          <p:cNvPr id="7" name="Text 5"/>
          <p:cNvSpPr/>
          <p:nvPr/>
        </p:nvSpPr>
        <p:spPr>
          <a:xfrm>
            <a:off x="396835" y="1499354"/>
            <a:ext cx="4546044"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Ankommen in einem Raum, der meditativ ausgeleuchtet ist (Kerzen, Lampen)</a:t>
            </a:r>
            <a:endParaRPr lang="en-US" sz="750"/>
          </a:p>
        </p:txBody>
      </p:sp>
      <p:sp>
        <p:nvSpPr>
          <p:cNvPr id="8" name="Text 6"/>
          <p:cNvSpPr/>
          <p:nvPr/>
        </p:nvSpPr>
        <p:spPr>
          <a:xfrm>
            <a:off x="396835" y="1717477"/>
            <a:ext cx="4546044"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Setting: Stuhlkreis mit sparsam ausgestatteter Mitte (Kerze, 1 Symbol)</a:t>
            </a:r>
            <a:endParaRPr lang="en-US" sz="750"/>
          </a:p>
        </p:txBody>
      </p:sp>
      <p:sp>
        <p:nvSpPr>
          <p:cNvPr id="9" name="Text 7"/>
          <p:cNvSpPr/>
          <p:nvPr/>
        </p:nvSpPr>
        <p:spPr>
          <a:xfrm>
            <a:off x="5042059" y="1051560"/>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02</a:t>
            </a:r>
            <a:endParaRPr lang="en-US" sz="750"/>
          </a:p>
        </p:txBody>
      </p:sp>
      <p:sp>
        <p:nvSpPr>
          <p:cNvPr id="10" name="Shape 8"/>
          <p:cNvSpPr/>
          <p:nvPr/>
        </p:nvSpPr>
        <p:spPr>
          <a:xfrm>
            <a:off x="5042059" y="1204793"/>
            <a:ext cx="4546163" cy="15240"/>
          </a:xfrm>
          <a:prstGeom prst="rect">
            <a:avLst/>
          </a:prstGeom>
          <a:solidFill>
            <a:srgbClr val="D3C5B6"/>
          </a:solidFill>
          <a:ln/>
        </p:spPr>
        <p:txBody>
          <a:bodyPr/>
          <a:lstStyle/>
          <a:p>
            <a:endParaRPr lang="de-DE"/>
          </a:p>
        </p:txBody>
      </p:sp>
      <p:sp>
        <p:nvSpPr>
          <p:cNvPr id="11" name="Text 9"/>
          <p:cNvSpPr/>
          <p:nvPr/>
        </p:nvSpPr>
        <p:spPr>
          <a:xfrm>
            <a:off x="5042059" y="1284803"/>
            <a:ext cx="1858685"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Meditative Musik &amp; Begrüßung</a:t>
            </a:r>
            <a:endParaRPr lang="en-US" sz="950"/>
          </a:p>
        </p:txBody>
      </p:sp>
      <p:sp>
        <p:nvSpPr>
          <p:cNvPr id="12" name="Text 10"/>
          <p:cNvSpPr/>
          <p:nvPr/>
        </p:nvSpPr>
        <p:spPr>
          <a:xfrm>
            <a:off x="5042059" y="1499354"/>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Meditative Musik zu Beginn (zur Ruhe kommen)</a:t>
            </a:r>
            <a:endParaRPr lang="en-US" sz="750"/>
          </a:p>
        </p:txBody>
      </p:sp>
      <p:sp>
        <p:nvSpPr>
          <p:cNvPr id="13" name="Text 11"/>
          <p:cNvSpPr/>
          <p:nvPr/>
        </p:nvSpPr>
        <p:spPr>
          <a:xfrm>
            <a:off x="5042059" y="1717477"/>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Begrüßung</a:t>
            </a:r>
            <a:endParaRPr lang="en-US" sz="750"/>
          </a:p>
        </p:txBody>
      </p:sp>
      <p:sp>
        <p:nvSpPr>
          <p:cNvPr id="14" name="Text 12"/>
          <p:cNvSpPr/>
          <p:nvPr/>
        </p:nvSpPr>
        <p:spPr>
          <a:xfrm>
            <a:off x="9687401" y="1051560"/>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03</a:t>
            </a:r>
            <a:endParaRPr lang="en-US" sz="750"/>
          </a:p>
        </p:txBody>
      </p:sp>
      <p:sp>
        <p:nvSpPr>
          <p:cNvPr id="15" name="Shape 13"/>
          <p:cNvSpPr/>
          <p:nvPr/>
        </p:nvSpPr>
        <p:spPr>
          <a:xfrm>
            <a:off x="9687401" y="1204793"/>
            <a:ext cx="4546163" cy="15240"/>
          </a:xfrm>
          <a:prstGeom prst="rect">
            <a:avLst/>
          </a:prstGeom>
          <a:solidFill>
            <a:srgbClr val="D3C5B6"/>
          </a:solidFill>
          <a:ln/>
        </p:spPr>
        <p:txBody>
          <a:bodyPr/>
          <a:lstStyle/>
          <a:p>
            <a:endParaRPr lang="de-DE"/>
          </a:p>
        </p:txBody>
      </p:sp>
      <p:sp>
        <p:nvSpPr>
          <p:cNvPr id="16" name="Text 14"/>
          <p:cNvSpPr/>
          <p:nvPr/>
        </p:nvSpPr>
        <p:spPr>
          <a:xfrm>
            <a:off x="9687401" y="1284803"/>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Ankommensrunde</a:t>
            </a:r>
            <a:endParaRPr lang="en-US" sz="950"/>
          </a:p>
        </p:txBody>
      </p:sp>
      <p:sp>
        <p:nvSpPr>
          <p:cNvPr id="17" name="Text 15"/>
          <p:cNvSpPr/>
          <p:nvPr/>
        </p:nvSpPr>
        <p:spPr>
          <a:xfrm>
            <a:off x="9687401" y="1499354"/>
            <a:ext cx="4546163" cy="317183"/>
          </a:xfrm>
          <a:prstGeom prst="rect">
            <a:avLst/>
          </a:prstGeom>
          <a:noFill/>
          <a:ln/>
        </p:spPr>
        <p:txBody>
          <a:bodyPr wrap="squar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Wir hören einander aufmerksam zu – wenn eine Person ihren Beitrag beendet hat – kurze Stille – dann beginnt die nächste – keine Kommentare oder Anmerkungen zum Gesagten</a:t>
            </a:r>
            <a:endParaRPr lang="en-US" sz="750"/>
          </a:p>
        </p:txBody>
      </p:sp>
      <p:sp>
        <p:nvSpPr>
          <p:cNvPr id="18" name="Text 16"/>
          <p:cNvSpPr/>
          <p:nvPr/>
        </p:nvSpPr>
        <p:spPr>
          <a:xfrm>
            <a:off x="396835" y="2049661"/>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04</a:t>
            </a:r>
            <a:endParaRPr lang="en-US" sz="750"/>
          </a:p>
        </p:txBody>
      </p:sp>
      <p:sp>
        <p:nvSpPr>
          <p:cNvPr id="19" name="Shape 17"/>
          <p:cNvSpPr/>
          <p:nvPr/>
        </p:nvSpPr>
        <p:spPr>
          <a:xfrm>
            <a:off x="396835" y="2202894"/>
            <a:ext cx="4546044" cy="15240"/>
          </a:xfrm>
          <a:prstGeom prst="rect">
            <a:avLst/>
          </a:prstGeom>
          <a:solidFill>
            <a:srgbClr val="D3C5B6"/>
          </a:solidFill>
          <a:ln/>
        </p:spPr>
        <p:txBody>
          <a:bodyPr/>
          <a:lstStyle/>
          <a:p>
            <a:endParaRPr lang="de-DE"/>
          </a:p>
        </p:txBody>
      </p:sp>
      <p:sp>
        <p:nvSpPr>
          <p:cNvPr id="20" name="Text 18"/>
          <p:cNvSpPr/>
          <p:nvPr/>
        </p:nvSpPr>
        <p:spPr>
          <a:xfrm>
            <a:off x="396835" y="2282904"/>
            <a:ext cx="1493282"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Thematische Einführung</a:t>
            </a:r>
            <a:endParaRPr lang="en-US" sz="950"/>
          </a:p>
        </p:txBody>
      </p:sp>
      <p:sp>
        <p:nvSpPr>
          <p:cNvPr id="21" name="Text 19"/>
          <p:cNvSpPr/>
          <p:nvPr/>
        </p:nvSpPr>
        <p:spPr>
          <a:xfrm>
            <a:off x="396835" y="2497455"/>
            <a:ext cx="4546044" cy="475774"/>
          </a:xfrm>
          <a:prstGeom prst="rect">
            <a:avLst/>
          </a:prstGeom>
          <a:noFill/>
          <a:ln/>
        </p:spPr>
        <p:txBody>
          <a:bodyPr wrap="squar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Einführung in ein Thema, z. B. sorg-los: Woran denke ich bei sorg-los? Woher kommt das Wort? Was lässt das Wort in mir (an)klingen? (dazu Beispiele) – semantische, historische Herleitung, Einordnung in Kontexte</a:t>
            </a:r>
            <a:endParaRPr lang="en-US" sz="750"/>
          </a:p>
        </p:txBody>
      </p:sp>
      <p:sp>
        <p:nvSpPr>
          <p:cNvPr id="22" name="Text 20"/>
          <p:cNvSpPr/>
          <p:nvPr/>
        </p:nvSpPr>
        <p:spPr>
          <a:xfrm>
            <a:off x="5042059" y="2049661"/>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05</a:t>
            </a:r>
            <a:endParaRPr lang="en-US" sz="750"/>
          </a:p>
        </p:txBody>
      </p:sp>
      <p:sp>
        <p:nvSpPr>
          <p:cNvPr id="23" name="Shape 21"/>
          <p:cNvSpPr/>
          <p:nvPr/>
        </p:nvSpPr>
        <p:spPr>
          <a:xfrm>
            <a:off x="5042059" y="2202894"/>
            <a:ext cx="4546163" cy="15240"/>
          </a:xfrm>
          <a:prstGeom prst="rect">
            <a:avLst/>
          </a:prstGeom>
          <a:solidFill>
            <a:srgbClr val="D3C5B6"/>
          </a:solidFill>
          <a:ln/>
        </p:spPr>
        <p:txBody>
          <a:bodyPr/>
          <a:lstStyle/>
          <a:p>
            <a:endParaRPr lang="de-DE"/>
          </a:p>
        </p:txBody>
      </p:sp>
      <p:sp>
        <p:nvSpPr>
          <p:cNvPr id="24" name="Text 22"/>
          <p:cNvSpPr/>
          <p:nvPr/>
        </p:nvSpPr>
        <p:spPr>
          <a:xfrm>
            <a:off x="5042059" y="2282904"/>
            <a:ext cx="1313378"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Persönliche Reflexion</a:t>
            </a:r>
            <a:endParaRPr lang="en-US" sz="950"/>
          </a:p>
        </p:txBody>
      </p:sp>
      <p:sp>
        <p:nvSpPr>
          <p:cNvPr id="25" name="Text 23"/>
          <p:cNvSpPr/>
          <p:nvPr/>
        </p:nvSpPr>
        <p:spPr>
          <a:xfrm>
            <a:off x="5042059" y="2497455"/>
            <a:ext cx="4546163" cy="634365"/>
          </a:xfrm>
          <a:prstGeom prst="rect">
            <a:avLst/>
          </a:prstGeom>
          <a:noFill/>
          <a:ln/>
        </p:spPr>
        <p:txBody>
          <a:bodyPr wrap="squar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Jede notiert für sich, was ihr das Wort bedeutet, woran es sie erinnert, was sperrig ist an diesem Wort, welche Erinnerungen oder Erfahrungen geweckt werden usw. – Notizen auf Papierstreifen mit Edding – ca. 5-7 Min. – anschließend stellen alle reihum ihre Wort-Betrachtung vor. Wechselseitige Bezüge sind kurz möglich. Hinterfragungen oder Korrekturen nicht.</a:t>
            </a:r>
            <a:endParaRPr lang="en-US" sz="750"/>
          </a:p>
        </p:txBody>
      </p:sp>
      <p:sp>
        <p:nvSpPr>
          <p:cNvPr id="26" name="Text 24"/>
          <p:cNvSpPr/>
          <p:nvPr/>
        </p:nvSpPr>
        <p:spPr>
          <a:xfrm>
            <a:off x="9687401" y="2049661"/>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06</a:t>
            </a:r>
            <a:endParaRPr lang="en-US" sz="750"/>
          </a:p>
        </p:txBody>
      </p:sp>
      <p:sp>
        <p:nvSpPr>
          <p:cNvPr id="27" name="Shape 25"/>
          <p:cNvSpPr/>
          <p:nvPr/>
        </p:nvSpPr>
        <p:spPr>
          <a:xfrm>
            <a:off x="9687401" y="2202894"/>
            <a:ext cx="4546163" cy="15240"/>
          </a:xfrm>
          <a:prstGeom prst="rect">
            <a:avLst/>
          </a:prstGeom>
          <a:solidFill>
            <a:srgbClr val="D3C5B6"/>
          </a:solidFill>
          <a:ln/>
        </p:spPr>
        <p:txBody>
          <a:bodyPr/>
          <a:lstStyle/>
          <a:p>
            <a:endParaRPr lang="de-DE"/>
          </a:p>
        </p:txBody>
      </p:sp>
      <p:sp>
        <p:nvSpPr>
          <p:cNvPr id="28" name="Text 26"/>
          <p:cNvSpPr/>
          <p:nvPr/>
        </p:nvSpPr>
        <p:spPr>
          <a:xfrm>
            <a:off x="9687401" y="2282904"/>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Gebet &amp; Lied</a:t>
            </a:r>
            <a:endParaRPr lang="en-US" sz="950"/>
          </a:p>
        </p:txBody>
      </p:sp>
      <p:sp>
        <p:nvSpPr>
          <p:cNvPr id="29" name="Text 27"/>
          <p:cNvSpPr/>
          <p:nvPr/>
        </p:nvSpPr>
        <p:spPr>
          <a:xfrm>
            <a:off x="9687401" y="2497455"/>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Gebet oder Lied</a:t>
            </a:r>
            <a:endParaRPr lang="en-US" sz="750"/>
          </a:p>
        </p:txBody>
      </p:sp>
      <p:sp>
        <p:nvSpPr>
          <p:cNvPr id="30" name="Text 28"/>
          <p:cNvSpPr/>
          <p:nvPr/>
        </p:nvSpPr>
        <p:spPr>
          <a:xfrm>
            <a:off x="9687401" y="2715578"/>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(Taize-)Lied (bei kleinen Gruppen ggf. Unterstützung über youtube/spotify)</a:t>
            </a:r>
            <a:endParaRPr lang="en-US" sz="750"/>
          </a:p>
        </p:txBody>
      </p:sp>
      <p:sp>
        <p:nvSpPr>
          <p:cNvPr id="31" name="Text 29"/>
          <p:cNvSpPr/>
          <p:nvPr/>
        </p:nvSpPr>
        <p:spPr>
          <a:xfrm>
            <a:off x="396835" y="3305413"/>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07</a:t>
            </a:r>
            <a:endParaRPr lang="en-US" sz="750"/>
          </a:p>
        </p:txBody>
      </p:sp>
      <p:sp>
        <p:nvSpPr>
          <p:cNvPr id="32" name="Shape 30"/>
          <p:cNvSpPr/>
          <p:nvPr/>
        </p:nvSpPr>
        <p:spPr>
          <a:xfrm>
            <a:off x="396835" y="3458647"/>
            <a:ext cx="4546044" cy="15240"/>
          </a:xfrm>
          <a:prstGeom prst="rect">
            <a:avLst/>
          </a:prstGeom>
          <a:solidFill>
            <a:srgbClr val="D3C5B6"/>
          </a:solidFill>
          <a:ln/>
        </p:spPr>
        <p:txBody>
          <a:bodyPr/>
          <a:lstStyle/>
          <a:p>
            <a:endParaRPr lang="de-DE"/>
          </a:p>
        </p:txBody>
      </p:sp>
      <p:sp>
        <p:nvSpPr>
          <p:cNvPr id="33" name="Text 31"/>
          <p:cNvSpPr/>
          <p:nvPr/>
        </p:nvSpPr>
        <p:spPr>
          <a:xfrm>
            <a:off x="396835" y="3538657"/>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Stille-Zeit</a:t>
            </a:r>
            <a:endParaRPr lang="en-US" sz="950"/>
          </a:p>
        </p:txBody>
      </p:sp>
      <p:sp>
        <p:nvSpPr>
          <p:cNvPr id="34" name="Text 32"/>
          <p:cNvSpPr/>
          <p:nvPr/>
        </p:nvSpPr>
        <p:spPr>
          <a:xfrm>
            <a:off x="396835" y="3753207"/>
            <a:ext cx="4546044" cy="317183"/>
          </a:xfrm>
          <a:prstGeom prst="rect">
            <a:avLst/>
          </a:prstGeom>
          <a:noFill/>
          <a:ln/>
        </p:spPr>
        <p:txBody>
          <a:bodyPr wrap="squar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ca. 5 – 10 Min. (zur Ruhe kommen, Abstand gewinnen zum Alltag, sich öffnen für etwas Neues, Gottes Botschaft einen „leeren" Raum schenken)</a:t>
            </a:r>
            <a:endParaRPr lang="en-US" sz="750"/>
          </a:p>
        </p:txBody>
      </p:sp>
      <p:sp>
        <p:nvSpPr>
          <p:cNvPr id="35" name="Text 33"/>
          <p:cNvSpPr/>
          <p:nvPr/>
        </p:nvSpPr>
        <p:spPr>
          <a:xfrm>
            <a:off x="5042059" y="3305413"/>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08</a:t>
            </a:r>
            <a:endParaRPr lang="en-US" sz="750"/>
          </a:p>
        </p:txBody>
      </p:sp>
      <p:sp>
        <p:nvSpPr>
          <p:cNvPr id="36" name="Shape 34"/>
          <p:cNvSpPr/>
          <p:nvPr/>
        </p:nvSpPr>
        <p:spPr>
          <a:xfrm>
            <a:off x="5042059" y="3458647"/>
            <a:ext cx="4546163" cy="15240"/>
          </a:xfrm>
          <a:prstGeom prst="rect">
            <a:avLst/>
          </a:prstGeom>
          <a:solidFill>
            <a:srgbClr val="D3C5B6"/>
          </a:solidFill>
          <a:ln/>
        </p:spPr>
        <p:txBody>
          <a:bodyPr/>
          <a:lstStyle/>
          <a:p>
            <a:endParaRPr lang="de-DE"/>
          </a:p>
        </p:txBody>
      </p:sp>
      <p:sp>
        <p:nvSpPr>
          <p:cNvPr id="37" name="Text 35"/>
          <p:cNvSpPr/>
          <p:nvPr/>
        </p:nvSpPr>
        <p:spPr>
          <a:xfrm>
            <a:off x="5042059" y="3538657"/>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Textbetrachtung</a:t>
            </a:r>
            <a:endParaRPr lang="en-US" sz="950"/>
          </a:p>
        </p:txBody>
      </p:sp>
      <p:sp>
        <p:nvSpPr>
          <p:cNvPr id="38" name="Text 36"/>
          <p:cNvSpPr/>
          <p:nvPr/>
        </p:nvSpPr>
        <p:spPr>
          <a:xfrm>
            <a:off x="5042059" y="3753207"/>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Textbetrachtung nach der Methode Bibel-teilen in 7 Schritten</a:t>
            </a:r>
            <a:endParaRPr lang="en-US" sz="750"/>
          </a:p>
        </p:txBody>
      </p:sp>
      <p:sp>
        <p:nvSpPr>
          <p:cNvPr id="39" name="Text 37"/>
          <p:cNvSpPr/>
          <p:nvPr/>
        </p:nvSpPr>
        <p:spPr>
          <a:xfrm>
            <a:off x="9687401" y="3305413"/>
            <a:ext cx="99179" cy="123944"/>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Light" pitchFamily="34" charset="0"/>
                <a:ea typeface="Inter Light" pitchFamily="34" charset="-122"/>
                <a:cs typeface="Inter Light" pitchFamily="34" charset="-120"/>
              </a:rPr>
              <a:t>09</a:t>
            </a:r>
            <a:endParaRPr lang="en-US" sz="750"/>
          </a:p>
        </p:txBody>
      </p:sp>
      <p:sp>
        <p:nvSpPr>
          <p:cNvPr id="40" name="Shape 38"/>
          <p:cNvSpPr/>
          <p:nvPr/>
        </p:nvSpPr>
        <p:spPr>
          <a:xfrm>
            <a:off x="9687401" y="3458647"/>
            <a:ext cx="4546163" cy="15240"/>
          </a:xfrm>
          <a:prstGeom prst="rect">
            <a:avLst/>
          </a:prstGeom>
          <a:solidFill>
            <a:srgbClr val="D3C5B6"/>
          </a:solidFill>
          <a:ln/>
        </p:spPr>
        <p:txBody>
          <a:bodyPr/>
          <a:lstStyle/>
          <a:p>
            <a:endParaRPr lang="de-DE"/>
          </a:p>
        </p:txBody>
      </p:sp>
      <p:sp>
        <p:nvSpPr>
          <p:cNvPr id="41" name="Text 39"/>
          <p:cNvSpPr/>
          <p:nvPr/>
        </p:nvSpPr>
        <p:spPr>
          <a:xfrm>
            <a:off x="9687401" y="3538657"/>
            <a:ext cx="1240393" cy="155019"/>
          </a:xfrm>
          <a:prstGeom prst="rect">
            <a:avLst/>
          </a:prstGeom>
          <a:noFill/>
          <a:ln/>
        </p:spPr>
        <p:txBody>
          <a:bodyPr wrap="none" lIns="0" tIns="0" rIns="0" bIns="0" rtlCol="0" anchor="t"/>
          <a:lstStyle/>
          <a:p>
            <a:pPr marL="0" indent="0" algn="l">
              <a:lnSpc>
                <a:spcPts val="1200"/>
              </a:lnSpc>
              <a:buNone/>
            </a:pPr>
            <a:r>
              <a:rPr lang="en-US" sz="950" b="1">
                <a:solidFill>
                  <a:srgbClr val="746558"/>
                </a:solidFill>
                <a:latin typeface="Inter Bold" pitchFamily="34" charset="0"/>
                <a:ea typeface="Inter Bold" pitchFamily="34" charset="-122"/>
                <a:cs typeface="Inter Bold" pitchFamily="34" charset="-120"/>
              </a:rPr>
              <a:t>Abschluss</a:t>
            </a:r>
            <a:endParaRPr lang="en-US" sz="950"/>
          </a:p>
        </p:txBody>
      </p:sp>
      <p:sp>
        <p:nvSpPr>
          <p:cNvPr id="42" name="Text 40"/>
          <p:cNvSpPr/>
          <p:nvPr/>
        </p:nvSpPr>
        <p:spPr>
          <a:xfrm>
            <a:off x="9687401" y="3753207"/>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Abschlussgebet</a:t>
            </a:r>
            <a:endParaRPr lang="en-US" sz="750"/>
          </a:p>
        </p:txBody>
      </p:sp>
      <p:sp>
        <p:nvSpPr>
          <p:cNvPr id="43" name="Text 41"/>
          <p:cNvSpPr/>
          <p:nvPr/>
        </p:nvSpPr>
        <p:spPr>
          <a:xfrm>
            <a:off x="9687401" y="3971330"/>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Kurzes Feedback – Ausblick</a:t>
            </a:r>
            <a:endParaRPr lang="en-US" sz="750"/>
          </a:p>
        </p:txBody>
      </p:sp>
      <p:sp>
        <p:nvSpPr>
          <p:cNvPr id="44" name="Text 42"/>
          <p:cNvSpPr/>
          <p:nvPr/>
        </p:nvSpPr>
        <p:spPr>
          <a:xfrm>
            <a:off x="9687401" y="4189452"/>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Segensgebet</a:t>
            </a:r>
            <a:endParaRPr lang="en-US" sz="750"/>
          </a:p>
        </p:txBody>
      </p:sp>
      <p:sp>
        <p:nvSpPr>
          <p:cNvPr id="45" name="Text 43"/>
          <p:cNvSpPr/>
          <p:nvPr/>
        </p:nvSpPr>
        <p:spPr>
          <a:xfrm>
            <a:off x="9687401" y="4407575"/>
            <a:ext cx="4546163" cy="158591"/>
          </a:xfrm>
          <a:prstGeom prst="rect">
            <a:avLst/>
          </a:prstGeom>
          <a:noFill/>
          <a:ln/>
        </p:spPr>
        <p:txBody>
          <a:bodyPr wrap="non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Abschlusslied</a:t>
            </a:r>
            <a:endParaRPr lang="en-US" sz="750"/>
          </a:p>
        </p:txBody>
      </p:sp>
      <p:sp>
        <p:nvSpPr>
          <p:cNvPr id="46" name="Text 44"/>
          <p:cNvSpPr/>
          <p:nvPr/>
        </p:nvSpPr>
        <p:spPr>
          <a:xfrm>
            <a:off x="396835" y="4851321"/>
            <a:ext cx="1488519" cy="185976"/>
          </a:xfrm>
          <a:prstGeom prst="rect">
            <a:avLst/>
          </a:prstGeom>
          <a:noFill/>
          <a:ln/>
        </p:spPr>
        <p:txBody>
          <a:bodyPr wrap="none" lIns="0" tIns="0" rIns="0" bIns="0" rtlCol="0" anchor="t"/>
          <a:lstStyle/>
          <a:p>
            <a:pPr marL="0" indent="0" algn="l">
              <a:lnSpc>
                <a:spcPts val="1450"/>
              </a:lnSpc>
              <a:buNone/>
            </a:pPr>
            <a:r>
              <a:rPr lang="en-US" sz="1150" b="1">
                <a:solidFill>
                  <a:srgbClr val="D3C5B6"/>
                </a:solidFill>
                <a:latin typeface="Inter Bold" pitchFamily="34" charset="0"/>
                <a:ea typeface="Inter Bold" pitchFamily="34" charset="-122"/>
                <a:cs typeface="Inter Bold" pitchFamily="34" charset="-120"/>
              </a:rPr>
              <a:t>Material</a:t>
            </a:r>
            <a:endParaRPr lang="en-US" sz="1150"/>
          </a:p>
        </p:txBody>
      </p:sp>
      <p:sp>
        <p:nvSpPr>
          <p:cNvPr id="47" name="Text 45"/>
          <p:cNvSpPr/>
          <p:nvPr/>
        </p:nvSpPr>
        <p:spPr>
          <a:xfrm>
            <a:off x="396835" y="5136475"/>
            <a:ext cx="6797397" cy="317183"/>
          </a:xfrm>
          <a:prstGeom prst="rect">
            <a:avLst/>
          </a:prstGeom>
          <a:noFill/>
          <a:ln/>
        </p:spPr>
        <p:txBody>
          <a:bodyPr wrap="square" lIns="0" tIns="0" rIns="0" bIns="0" rtlCol="0" anchor="t"/>
          <a:lstStyle/>
          <a:p>
            <a:pPr marL="0" indent="0" algn="l">
              <a:lnSpc>
                <a:spcPts val="1250"/>
              </a:lnSpc>
              <a:buNone/>
            </a:pPr>
            <a:r>
              <a:rPr lang="en-US" sz="750">
                <a:solidFill>
                  <a:srgbClr val="746558"/>
                </a:solidFill>
                <a:latin typeface="Inter" pitchFamily="34" charset="0"/>
                <a:ea typeface="Inter" pitchFamily="34" charset="-122"/>
                <a:cs typeface="Inter" pitchFamily="34" charset="-120"/>
              </a:rPr>
              <a:t>Kerze für die Mitte, Kerzen zur Gestaltung des Raums, Lichtquellen, Feuerzeug, Moderationsstifte, Papierstreifen, Liederbücher, Bibeln oder Kopien der biblischen Texte, evtl. schön gestaltete Gebets- oder Segenstexte </a:t>
            </a:r>
            <a:r>
              <a:rPr lang="en-US" sz="750" err="1">
                <a:solidFill>
                  <a:srgbClr val="746558"/>
                </a:solidFill>
                <a:latin typeface="Inter" pitchFamily="34" charset="0"/>
                <a:ea typeface="Inter" pitchFamily="34" charset="-122"/>
                <a:cs typeface="Inter" pitchFamily="34" charset="-120"/>
              </a:rPr>
              <a:t>als</a:t>
            </a:r>
            <a:r>
              <a:rPr lang="en-US" sz="750">
                <a:solidFill>
                  <a:srgbClr val="746558"/>
                </a:solidFill>
                <a:latin typeface="Inter" pitchFamily="34" charset="0"/>
                <a:ea typeface="Inter" pitchFamily="34" charset="-122"/>
                <a:cs typeface="Inter" pitchFamily="34" charset="-120"/>
              </a:rPr>
              <a:t> Give-away, </a:t>
            </a:r>
            <a:r>
              <a:rPr lang="en-US" sz="750" err="1">
                <a:solidFill>
                  <a:srgbClr val="746558"/>
                </a:solidFill>
                <a:latin typeface="Inter" pitchFamily="34" charset="0"/>
                <a:ea typeface="Inter" pitchFamily="34" charset="-122"/>
                <a:cs typeface="Inter" pitchFamily="34" charset="-120"/>
              </a:rPr>
              <a:t>spezielle</a:t>
            </a:r>
            <a:r>
              <a:rPr lang="en-US" sz="750">
                <a:solidFill>
                  <a:srgbClr val="746558"/>
                </a:solidFill>
                <a:latin typeface="Inter" pitchFamily="34" charset="0"/>
                <a:ea typeface="Inter" pitchFamily="34" charset="-122"/>
                <a:cs typeface="Inter" pitchFamily="34" charset="-120"/>
              </a:rPr>
              <a:t> </a:t>
            </a:r>
            <a:r>
              <a:rPr lang="en-US" sz="750" err="1">
                <a:solidFill>
                  <a:srgbClr val="746558"/>
                </a:solidFill>
                <a:latin typeface="Inter" pitchFamily="34" charset="0"/>
                <a:ea typeface="Inter" pitchFamily="34" charset="-122"/>
                <a:cs typeface="Inter" pitchFamily="34" charset="-120"/>
              </a:rPr>
              <a:t>Ergänzungen</a:t>
            </a:r>
            <a:r>
              <a:rPr lang="en-US" sz="750">
                <a:solidFill>
                  <a:srgbClr val="746558"/>
                </a:solidFill>
                <a:latin typeface="Inter" pitchFamily="34" charset="0"/>
                <a:ea typeface="Inter" pitchFamily="34" charset="-122"/>
                <a:cs typeface="Inter" pitchFamily="34" charset="-120"/>
              </a:rPr>
              <a:t> </a:t>
            </a:r>
            <a:r>
              <a:rPr lang="en-US" sz="750" err="1">
                <a:solidFill>
                  <a:srgbClr val="746558"/>
                </a:solidFill>
                <a:latin typeface="Inter" pitchFamily="34" charset="0"/>
                <a:ea typeface="Inter" pitchFamily="34" charset="-122"/>
                <a:cs typeface="Inter" pitchFamily="34" charset="-120"/>
              </a:rPr>
              <a:t>zum</a:t>
            </a:r>
            <a:r>
              <a:rPr lang="en-US" sz="750">
                <a:solidFill>
                  <a:srgbClr val="746558"/>
                </a:solidFill>
                <a:latin typeface="Inter" pitchFamily="34" charset="0"/>
                <a:ea typeface="Inter" pitchFamily="34" charset="-122"/>
                <a:cs typeface="Inter" pitchFamily="34" charset="-120"/>
              </a:rPr>
              <a:t> Thema </a:t>
            </a:r>
            <a:r>
              <a:rPr lang="en-US" sz="750" err="1">
                <a:solidFill>
                  <a:srgbClr val="746558"/>
                </a:solidFill>
                <a:latin typeface="Inter" pitchFamily="34" charset="0"/>
                <a:ea typeface="Inter" pitchFamily="34" charset="-122"/>
                <a:cs typeface="Inter" pitchFamily="34" charset="-120"/>
              </a:rPr>
              <a:t>evtl</a:t>
            </a:r>
            <a:r>
              <a:rPr lang="en-US" sz="750">
                <a:solidFill>
                  <a:srgbClr val="746558"/>
                </a:solidFill>
                <a:latin typeface="Inter" pitchFamily="34" charset="0"/>
                <a:ea typeface="Inter" pitchFamily="34" charset="-122"/>
                <a:cs typeface="Inter" pitchFamily="34" charset="-120"/>
              </a:rPr>
              <a:t>. </a:t>
            </a:r>
            <a:endParaRPr lang="en-US" sz="750"/>
          </a:p>
        </p:txBody>
      </p:sp>
      <p:sp>
        <p:nvSpPr>
          <p:cNvPr id="48" name="Text 46"/>
          <p:cNvSpPr/>
          <p:nvPr/>
        </p:nvSpPr>
        <p:spPr>
          <a:xfrm>
            <a:off x="7443788" y="4851321"/>
            <a:ext cx="1785461" cy="185976"/>
          </a:xfrm>
          <a:prstGeom prst="rect">
            <a:avLst/>
          </a:prstGeom>
          <a:noFill/>
          <a:ln/>
        </p:spPr>
        <p:txBody>
          <a:bodyPr wrap="none" lIns="0" tIns="0" rIns="0" bIns="0" rtlCol="0" anchor="t"/>
          <a:lstStyle/>
          <a:p>
            <a:pPr marL="0" indent="0" algn="l">
              <a:lnSpc>
                <a:spcPts val="1450"/>
              </a:lnSpc>
              <a:buNone/>
            </a:pPr>
            <a:endParaRPr lang="en-US" sz="1150"/>
          </a:p>
        </p:txBody>
      </p:sp>
      <p:sp>
        <p:nvSpPr>
          <p:cNvPr id="49" name="Text 47"/>
          <p:cNvSpPr/>
          <p:nvPr/>
        </p:nvSpPr>
        <p:spPr>
          <a:xfrm>
            <a:off x="7443788" y="5136475"/>
            <a:ext cx="6797397" cy="158591"/>
          </a:xfrm>
          <a:prstGeom prst="rect">
            <a:avLst/>
          </a:prstGeom>
          <a:noFill/>
          <a:ln/>
        </p:spPr>
        <p:txBody>
          <a:bodyPr wrap="none" lIns="0" tIns="0" rIns="0" bIns="0" rtlCol="0" anchor="t"/>
          <a:lstStyle/>
          <a:p>
            <a:pPr marL="0" indent="0" algn="l">
              <a:lnSpc>
                <a:spcPts val="1250"/>
              </a:lnSpc>
              <a:buNone/>
            </a:pPr>
            <a:endParaRPr lang="en-US" sz="750"/>
          </a:p>
        </p:txBody>
      </p:sp>
      <p:sp>
        <p:nvSpPr>
          <p:cNvPr id="51" name="Text 49"/>
          <p:cNvSpPr/>
          <p:nvPr/>
        </p:nvSpPr>
        <p:spPr>
          <a:xfrm>
            <a:off x="7443788" y="5577602"/>
            <a:ext cx="6797397" cy="158591"/>
          </a:xfrm>
          <a:prstGeom prst="rect">
            <a:avLst/>
          </a:prstGeom>
          <a:noFill/>
          <a:ln/>
        </p:spPr>
        <p:txBody>
          <a:bodyPr wrap="none" lIns="0" tIns="0" rIns="0" bIns="0" rtlCol="0" anchor="t"/>
          <a:lstStyle/>
          <a:p>
            <a:pPr algn="l">
              <a:lnSpc>
                <a:spcPts val="1250"/>
              </a:lnSpc>
              <a:buSzPct val="100000"/>
            </a:pPr>
            <a:endParaRPr lang="en-US" sz="750"/>
          </a:p>
        </p:txBody>
      </p:sp>
      <p:sp>
        <p:nvSpPr>
          <p:cNvPr id="52" name="Text 50"/>
          <p:cNvSpPr/>
          <p:nvPr/>
        </p:nvSpPr>
        <p:spPr>
          <a:xfrm>
            <a:off x="7443788" y="5770840"/>
            <a:ext cx="6797397" cy="158591"/>
          </a:xfrm>
          <a:prstGeom prst="rect">
            <a:avLst/>
          </a:prstGeom>
          <a:noFill/>
          <a:ln/>
        </p:spPr>
        <p:txBody>
          <a:bodyPr wrap="none" lIns="0" tIns="0" rIns="0" bIns="0" rtlCol="0" anchor="t"/>
          <a:lstStyle/>
          <a:p>
            <a:pPr algn="l">
              <a:lnSpc>
                <a:spcPts val="1250"/>
              </a:lnSpc>
              <a:buSzPct val="100000"/>
            </a:pPr>
            <a:endParaRPr lang="en-US" sz="750"/>
          </a:p>
        </p:txBody>
      </p:sp>
      <p:sp>
        <p:nvSpPr>
          <p:cNvPr id="53" name="Text 51"/>
          <p:cNvSpPr/>
          <p:nvPr/>
        </p:nvSpPr>
        <p:spPr>
          <a:xfrm>
            <a:off x="7443788" y="5964079"/>
            <a:ext cx="6797397" cy="158591"/>
          </a:xfrm>
          <a:prstGeom prst="rect">
            <a:avLst/>
          </a:prstGeom>
          <a:noFill/>
          <a:ln/>
        </p:spPr>
        <p:txBody>
          <a:bodyPr wrap="none" lIns="0" tIns="0" rIns="0" bIns="0" rtlCol="0" anchor="t"/>
          <a:lstStyle/>
          <a:p>
            <a:pPr algn="l">
              <a:lnSpc>
                <a:spcPts val="1250"/>
              </a:lnSpc>
              <a:buSzPct val="100000"/>
            </a:pPr>
            <a:endParaRPr lang="en-US" sz="750"/>
          </a:p>
        </p:txBody>
      </p:sp>
      <p:sp>
        <p:nvSpPr>
          <p:cNvPr id="54" name="Text 52"/>
          <p:cNvSpPr/>
          <p:nvPr/>
        </p:nvSpPr>
        <p:spPr>
          <a:xfrm>
            <a:off x="7443788" y="6157317"/>
            <a:ext cx="6797397" cy="158591"/>
          </a:xfrm>
          <a:prstGeom prst="rect">
            <a:avLst/>
          </a:prstGeom>
          <a:noFill/>
          <a:ln/>
        </p:spPr>
        <p:txBody>
          <a:bodyPr wrap="none" lIns="0" tIns="0" rIns="0" bIns="0" rtlCol="0" anchor="t"/>
          <a:lstStyle/>
          <a:p>
            <a:pPr algn="l">
              <a:lnSpc>
                <a:spcPts val="1250"/>
              </a:lnSpc>
              <a:buSzPct val="100000"/>
            </a:pPr>
            <a:endParaRPr lang="en-US" sz="750"/>
          </a:p>
        </p:txBody>
      </p:sp>
      <p:sp>
        <p:nvSpPr>
          <p:cNvPr id="56" name="Shape 54"/>
          <p:cNvSpPr/>
          <p:nvPr/>
        </p:nvSpPr>
        <p:spPr>
          <a:xfrm>
            <a:off x="389215" y="5685653"/>
            <a:ext cx="13836729" cy="421362"/>
          </a:xfrm>
          <a:prstGeom prst="roundRect">
            <a:avLst>
              <a:gd name="adj" fmla="val 9892"/>
            </a:avLst>
          </a:prstGeom>
          <a:solidFill>
            <a:srgbClr val="E2D9CF"/>
          </a:solidFill>
          <a:ln/>
        </p:spPr>
        <p:txBody>
          <a:bodyPr/>
          <a:lstStyle/>
          <a:p>
            <a:endParaRPr lang="de-DE"/>
          </a:p>
        </p:txBody>
      </p:sp>
      <p:sp>
        <p:nvSpPr>
          <p:cNvPr id="58" name="Text 55"/>
          <p:cNvSpPr/>
          <p:nvPr/>
        </p:nvSpPr>
        <p:spPr>
          <a:xfrm>
            <a:off x="446424" y="5818228"/>
            <a:ext cx="13415248" cy="158591"/>
          </a:xfrm>
          <a:prstGeom prst="rect">
            <a:avLst/>
          </a:prstGeom>
          <a:noFill/>
          <a:ln/>
        </p:spPr>
        <p:txBody>
          <a:bodyPr wrap="none" lIns="0" tIns="0" rIns="0" bIns="0" rtlCol="0" anchor="t"/>
          <a:lstStyle/>
          <a:p>
            <a:pPr marL="0" indent="0" algn="l">
              <a:lnSpc>
                <a:spcPts val="1250"/>
              </a:lnSpc>
              <a:buNone/>
            </a:pPr>
            <a:r>
              <a:rPr lang="en-US" sz="750" b="1">
                <a:solidFill>
                  <a:srgbClr val="000000"/>
                </a:solidFill>
                <a:latin typeface="Inter" pitchFamily="34" charset="0"/>
                <a:ea typeface="Inter" pitchFamily="34" charset="-122"/>
                <a:cs typeface="Inter" pitchFamily="34" charset="-120"/>
              </a:rPr>
              <a:t>Zunächst sollte eine klare Struktur eingeführt und beibehalten werden, bis sich das Angebot eingespielt hat.</a:t>
            </a:r>
            <a:r>
              <a:rPr lang="en-US" sz="750">
                <a:solidFill>
                  <a:srgbClr val="000000"/>
                </a:solidFill>
                <a:latin typeface="Inter" pitchFamily="34" charset="0"/>
                <a:ea typeface="Inter" pitchFamily="34" charset="-122"/>
                <a:cs typeface="Inter" pitchFamily="34" charset="-120"/>
              </a:rPr>
              <a:t> Danach sind größere Gestaltungsräume möglich – wie z. B. spirituelle Angebote in der Natur, im Garten oder einfach „unter freiem Himmel" mit angepassten Abläufen.</a:t>
            </a:r>
            <a:endParaRPr lang="en-US" sz="750"/>
          </a:p>
        </p:txBody>
      </p:sp>
      <p:sp>
        <p:nvSpPr>
          <p:cNvPr id="59" name="Text 56"/>
          <p:cNvSpPr/>
          <p:nvPr/>
        </p:nvSpPr>
        <p:spPr>
          <a:xfrm>
            <a:off x="477655" y="6254710"/>
            <a:ext cx="1488519" cy="185976"/>
          </a:xfrm>
          <a:prstGeom prst="rect">
            <a:avLst/>
          </a:prstGeom>
          <a:noFill/>
          <a:ln/>
        </p:spPr>
        <p:txBody>
          <a:bodyPr wrap="none" lIns="0" tIns="0" rIns="0" bIns="0" rtlCol="0" anchor="t"/>
          <a:lstStyle/>
          <a:p>
            <a:pPr marL="0" indent="0" algn="l">
              <a:lnSpc>
                <a:spcPts val="1450"/>
              </a:lnSpc>
              <a:buNone/>
            </a:pPr>
            <a:r>
              <a:rPr lang="en-US" sz="1150" b="1">
                <a:solidFill>
                  <a:srgbClr val="DECEBB"/>
                </a:solidFill>
                <a:latin typeface="Inter Bold" pitchFamily="34" charset="0"/>
                <a:ea typeface="Inter Bold" pitchFamily="34" charset="-122"/>
                <a:cs typeface="Inter Bold" pitchFamily="34" charset="-120"/>
              </a:rPr>
              <a:t>Organisatorisches</a:t>
            </a:r>
            <a:endParaRPr lang="en-US" sz="1150"/>
          </a:p>
        </p:txBody>
      </p:sp>
      <p:sp>
        <p:nvSpPr>
          <p:cNvPr id="60" name="Text 57"/>
          <p:cNvSpPr/>
          <p:nvPr/>
        </p:nvSpPr>
        <p:spPr>
          <a:xfrm>
            <a:off x="389214" y="6531053"/>
            <a:ext cx="13836729" cy="158591"/>
          </a:xfrm>
          <a:prstGeom prst="rect">
            <a:avLst/>
          </a:prstGeom>
          <a:noFill/>
          <a:ln/>
        </p:spPr>
        <p:txBody>
          <a:bodyPr wrap="none" lIns="0" tIns="0" rIns="0" bIns="0" rtlCol="0" anchor="t"/>
          <a:lstStyle/>
          <a:p>
            <a:pPr marL="342900" indent="-342900" algn="l">
              <a:lnSpc>
                <a:spcPts val="1250"/>
              </a:lnSpc>
              <a:buSzPct val="100000"/>
              <a:buChar char="•"/>
            </a:pPr>
            <a:r>
              <a:rPr lang="en-US" sz="750" b="1">
                <a:solidFill>
                  <a:srgbClr val="746558"/>
                </a:solidFill>
                <a:latin typeface="Inter" pitchFamily="34" charset="0"/>
                <a:ea typeface="Inter" pitchFamily="34" charset="-122"/>
                <a:cs typeface="Inter" pitchFamily="34" charset="-120"/>
              </a:rPr>
              <a:t>Dauer der spirituellen Treffen:</a:t>
            </a:r>
            <a:r>
              <a:rPr lang="en-US" sz="750">
                <a:solidFill>
                  <a:srgbClr val="746558"/>
                </a:solidFill>
                <a:latin typeface="Inter" pitchFamily="34" charset="0"/>
                <a:ea typeface="Inter" pitchFamily="34" charset="-122"/>
                <a:cs typeface="Inter" pitchFamily="34" charset="-120"/>
              </a:rPr>
              <a:t> 90 Min., z. B. von 19.30 Uhr – 21.00 Uhr</a:t>
            </a:r>
            <a:endParaRPr lang="en-US" sz="750"/>
          </a:p>
        </p:txBody>
      </p:sp>
      <p:sp>
        <p:nvSpPr>
          <p:cNvPr id="61" name="Text 58"/>
          <p:cNvSpPr/>
          <p:nvPr/>
        </p:nvSpPr>
        <p:spPr>
          <a:xfrm>
            <a:off x="396835" y="6817161"/>
            <a:ext cx="13836729" cy="158591"/>
          </a:xfrm>
          <a:prstGeom prst="rect">
            <a:avLst/>
          </a:prstGeom>
          <a:noFill/>
          <a:ln/>
        </p:spPr>
        <p:txBody>
          <a:bodyPr wrap="none" lIns="0" tIns="0" rIns="0" bIns="0" rtlCol="0" anchor="t"/>
          <a:lstStyle/>
          <a:p>
            <a:pPr marL="342900" indent="-342900" algn="l">
              <a:lnSpc>
                <a:spcPts val="1250"/>
              </a:lnSpc>
              <a:buSzPct val="100000"/>
              <a:buChar char="•"/>
            </a:pPr>
            <a:r>
              <a:rPr lang="en-US" sz="750" b="1">
                <a:solidFill>
                  <a:srgbClr val="746558"/>
                </a:solidFill>
                <a:latin typeface="Inter" pitchFamily="34" charset="0"/>
                <a:ea typeface="Inter" pitchFamily="34" charset="-122"/>
                <a:cs typeface="Inter" pitchFamily="34" charset="-120"/>
              </a:rPr>
              <a:t>Ort:</a:t>
            </a:r>
            <a:r>
              <a:rPr lang="en-US" sz="750">
                <a:solidFill>
                  <a:srgbClr val="746558"/>
                </a:solidFill>
                <a:latin typeface="Inter" pitchFamily="34" charset="0"/>
                <a:ea typeface="Inter" pitchFamily="34" charset="-122"/>
                <a:cs typeface="Inter" pitchFamily="34" charset="-120"/>
              </a:rPr>
              <a:t> hier z. B. St. Jakobus, Gemeindezentrum – ein großer Raum, der viel ermöglicht und optisch durch Lichtquellen verkleinert wird.</a:t>
            </a:r>
            <a:endParaRPr lang="en-US" sz="750"/>
          </a:p>
        </p:txBody>
      </p:sp>
      <p:sp>
        <p:nvSpPr>
          <p:cNvPr id="62" name="Text 59"/>
          <p:cNvSpPr/>
          <p:nvPr/>
        </p:nvSpPr>
        <p:spPr>
          <a:xfrm>
            <a:off x="389213" y="7100035"/>
            <a:ext cx="13836729" cy="158591"/>
          </a:xfrm>
          <a:prstGeom prst="rect">
            <a:avLst/>
          </a:prstGeom>
          <a:noFill/>
          <a:ln/>
        </p:spPr>
        <p:txBody>
          <a:bodyPr wrap="none" lIns="0" tIns="0" rIns="0" bIns="0" rtlCol="0" anchor="t"/>
          <a:lstStyle/>
          <a:p>
            <a:pPr marL="342900" indent="-342900" algn="l">
              <a:lnSpc>
                <a:spcPts val="1250"/>
              </a:lnSpc>
              <a:buSzPct val="100000"/>
              <a:buChar char="•"/>
            </a:pPr>
            <a:r>
              <a:rPr lang="en-US" sz="750" b="1">
                <a:solidFill>
                  <a:srgbClr val="746558"/>
                </a:solidFill>
                <a:latin typeface="Inter" pitchFamily="34" charset="0"/>
                <a:ea typeface="Inter" pitchFamily="34" charset="-122"/>
                <a:cs typeface="Inter" pitchFamily="34" charset="-120"/>
              </a:rPr>
              <a:t>Sitzordnung:</a:t>
            </a:r>
            <a:r>
              <a:rPr lang="en-US" sz="750">
                <a:solidFill>
                  <a:srgbClr val="746558"/>
                </a:solidFill>
                <a:latin typeface="Inter" pitchFamily="34" charset="0"/>
                <a:ea typeface="Inter" pitchFamily="34" charset="-122"/>
                <a:cs typeface="Inter" pitchFamily="34" charset="-120"/>
              </a:rPr>
              <a:t> ein offener Kreis mit einer großen gestaltbaren Mitte, Platz außerhalb des Stuhlkreises</a:t>
            </a:r>
            <a:endParaRPr lang="en-US" sz="750"/>
          </a:p>
        </p:txBody>
      </p:sp>
      <p:sp>
        <p:nvSpPr>
          <p:cNvPr id="63" name="Text 60"/>
          <p:cNvSpPr/>
          <p:nvPr/>
        </p:nvSpPr>
        <p:spPr>
          <a:xfrm>
            <a:off x="389212" y="7404082"/>
            <a:ext cx="13836729" cy="158591"/>
          </a:xfrm>
          <a:prstGeom prst="rect">
            <a:avLst/>
          </a:prstGeom>
          <a:noFill/>
          <a:ln/>
        </p:spPr>
        <p:txBody>
          <a:bodyPr wrap="none" lIns="0" tIns="0" rIns="0" bIns="0" rtlCol="0" anchor="t"/>
          <a:lstStyle/>
          <a:p>
            <a:pPr marL="342900" indent="-342900" algn="l">
              <a:lnSpc>
                <a:spcPts val="1250"/>
              </a:lnSpc>
              <a:buSzPct val="100000"/>
              <a:buChar char="•"/>
            </a:pPr>
            <a:r>
              <a:rPr lang="en-US" sz="750" b="1">
                <a:solidFill>
                  <a:srgbClr val="746558"/>
                </a:solidFill>
                <a:latin typeface="Inter" pitchFamily="34" charset="0"/>
                <a:ea typeface="Inter" pitchFamily="34" charset="-122"/>
                <a:cs typeface="Inter" pitchFamily="34" charset="-120"/>
              </a:rPr>
              <a:t>Wiederkehrende Element:</a:t>
            </a:r>
            <a:r>
              <a:rPr lang="en-US" sz="750">
                <a:solidFill>
                  <a:srgbClr val="746558"/>
                </a:solidFill>
                <a:latin typeface="Inter" pitchFamily="34" charset="0"/>
                <a:ea typeface="Inter" pitchFamily="34" charset="-122"/>
                <a:cs typeface="Inter" pitchFamily="34" charset="-120"/>
              </a:rPr>
              <a:t> die Kerze für Jesus, ein oder 2 Tücher in der Mitte, viele Kerzen für eine wohlige Atmosphäre</a:t>
            </a:r>
            <a:endParaRPr lang="en-US" sz="750"/>
          </a:p>
        </p:txBody>
      </p:sp>
      <p:sp>
        <p:nvSpPr>
          <p:cNvPr id="64" name="Text 61"/>
          <p:cNvSpPr/>
          <p:nvPr/>
        </p:nvSpPr>
        <p:spPr>
          <a:xfrm>
            <a:off x="389211" y="7717039"/>
            <a:ext cx="13836729" cy="158591"/>
          </a:xfrm>
          <a:prstGeom prst="rect">
            <a:avLst/>
          </a:prstGeom>
          <a:noFill/>
          <a:ln/>
        </p:spPr>
        <p:txBody>
          <a:bodyPr wrap="none" lIns="0" tIns="0" rIns="0" bIns="0" rtlCol="0" anchor="t"/>
          <a:lstStyle/>
          <a:p>
            <a:pPr marL="342900" indent="-342900" algn="l">
              <a:lnSpc>
                <a:spcPts val="1250"/>
              </a:lnSpc>
              <a:buSzPct val="100000"/>
              <a:buChar char="•"/>
            </a:pPr>
            <a:r>
              <a:rPr lang="en-US" sz="750" b="1">
                <a:solidFill>
                  <a:srgbClr val="746558"/>
                </a:solidFill>
                <a:latin typeface="Inter" pitchFamily="34" charset="0"/>
                <a:ea typeface="Inter" pitchFamily="34" charset="-122"/>
                <a:cs typeface="Inter" pitchFamily="34" charset="-120"/>
              </a:rPr>
              <a:t>Terminplanung:</a:t>
            </a:r>
            <a:r>
              <a:rPr lang="en-US" sz="750">
                <a:solidFill>
                  <a:srgbClr val="746558"/>
                </a:solidFill>
                <a:latin typeface="Inter" pitchFamily="34" charset="0"/>
                <a:ea typeface="Inter" pitchFamily="34" charset="-122"/>
                <a:cs typeface="Inter" pitchFamily="34" charset="-120"/>
              </a:rPr>
              <a:t> zu Beginn kleinere Abstände, um das Angebot kennenzulernen (14-tägig, später als monatliches Angebot)</a:t>
            </a:r>
            <a:endParaRPr lang="en-US" sz="7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63360"/>
            <a:ext cx="7054691" cy="620078"/>
          </a:xfrm>
          <a:prstGeom prst="rect">
            <a:avLst/>
          </a:prstGeom>
          <a:noFill/>
          <a:ln/>
        </p:spPr>
        <p:txBody>
          <a:bodyPr wrap="none" lIns="0" tIns="0" rIns="0" bIns="0" rtlCol="0" anchor="t"/>
          <a:lstStyle/>
          <a:p>
            <a:pPr marL="0" indent="0" algn="l">
              <a:lnSpc>
                <a:spcPts val="4850"/>
              </a:lnSpc>
              <a:buNone/>
            </a:pPr>
            <a:r>
              <a:rPr lang="en-US" sz="3900" b="1" err="1">
                <a:solidFill>
                  <a:srgbClr val="484237"/>
                </a:solidFill>
                <a:latin typeface="Inter Bold" pitchFamily="34" charset="0"/>
                <a:ea typeface="Inter Bold" pitchFamily="34" charset="-122"/>
                <a:cs typeface="Inter Bold" pitchFamily="34" charset="-120"/>
              </a:rPr>
              <a:t>Einstiegsthemen</a:t>
            </a:r>
            <a:r>
              <a:rPr lang="en-US" sz="3900" b="1">
                <a:solidFill>
                  <a:srgbClr val="484237"/>
                </a:solidFill>
                <a:latin typeface="Inter Bold" pitchFamily="34" charset="0"/>
                <a:ea typeface="Inter Bold" pitchFamily="34" charset="-122"/>
                <a:cs typeface="Inter Bold" pitchFamily="34" charset="-120"/>
              </a:rPr>
              <a:t> der Frauentankstelle</a:t>
            </a:r>
            <a:endParaRPr lang="en-US" sz="3900"/>
          </a:p>
        </p:txBody>
      </p:sp>
      <p:sp>
        <p:nvSpPr>
          <p:cNvPr id="4" name="Shape 1"/>
          <p:cNvSpPr/>
          <p:nvPr/>
        </p:nvSpPr>
        <p:spPr>
          <a:xfrm>
            <a:off x="1017032" y="2081093"/>
            <a:ext cx="22860" cy="4985028"/>
          </a:xfrm>
          <a:prstGeom prst="roundRect">
            <a:avLst>
              <a:gd name="adj" fmla="val 364651"/>
            </a:avLst>
          </a:prstGeom>
          <a:solidFill>
            <a:srgbClr val="D4CEC3"/>
          </a:solidFill>
          <a:ln/>
        </p:spPr>
        <p:txBody>
          <a:bodyPr/>
          <a:lstStyle/>
          <a:p>
            <a:endParaRPr lang="de-DE"/>
          </a:p>
        </p:txBody>
      </p:sp>
      <p:sp>
        <p:nvSpPr>
          <p:cNvPr id="5" name="Shape 2"/>
          <p:cNvSpPr/>
          <p:nvPr/>
        </p:nvSpPr>
        <p:spPr>
          <a:xfrm>
            <a:off x="1217414" y="2292906"/>
            <a:ext cx="595313" cy="22860"/>
          </a:xfrm>
          <a:prstGeom prst="roundRect">
            <a:avLst>
              <a:gd name="adj" fmla="val 364651"/>
            </a:avLst>
          </a:prstGeom>
          <a:solidFill>
            <a:srgbClr val="D4CEC3"/>
          </a:solidFill>
          <a:ln/>
        </p:spPr>
        <p:txBody>
          <a:bodyPr/>
          <a:lstStyle/>
          <a:p>
            <a:endParaRPr lang="de-DE"/>
          </a:p>
        </p:txBody>
      </p:sp>
      <p:sp>
        <p:nvSpPr>
          <p:cNvPr id="6" name="Shape 3"/>
          <p:cNvSpPr/>
          <p:nvPr/>
        </p:nvSpPr>
        <p:spPr>
          <a:xfrm>
            <a:off x="793790" y="2081093"/>
            <a:ext cx="446484" cy="446484"/>
          </a:xfrm>
          <a:prstGeom prst="roundRect">
            <a:avLst>
              <a:gd name="adj" fmla="val 18670"/>
            </a:avLst>
          </a:prstGeom>
          <a:solidFill>
            <a:srgbClr val="EEE8DD"/>
          </a:solidFill>
          <a:ln w="7620">
            <a:solidFill>
              <a:srgbClr val="D4CEC3"/>
            </a:solidFill>
            <a:prstDash val="solid"/>
          </a:ln>
        </p:spPr>
        <p:txBody>
          <a:bodyPr/>
          <a:lstStyle/>
          <a:p>
            <a:endParaRPr lang="de-DE"/>
          </a:p>
        </p:txBody>
      </p:sp>
      <p:sp>
        <p:nvSpPr>
          <p:cNvPr id="7" name="Text 4"/>
          <p:cNvSpPr/>
          <p:nvPr/>
        </p:nvSpPr>
        <p:spPr>
          <a:xfrm>
            <a:off x="868204" y="2118300"/>
            <a:ext cx="297656" cy="372070"/>
          </a:xfrm>
          <a:prstGeom prst="rect">
            <a:avLst/>
          </a:prstGeom>
          <a:noFill/>
          <a:ln/>
        </p:spPr>
        <p:txBody>
          <a:bodyPr wrap="none" lIns="0" tIns="0" rIns="0" bIns="0" rtlCol="0" anchor="t"/>
          <a:lstStyle/>
          <a:p>
            <a:pPr marL="0" indent="0" algn="ctr">
              <a:lnSpc>
                <a:spcPts val="2300"/>
              </a:lnSpc>
              <a:buNone/>
            </a:pPr>
            <a:r>
              <a:rPr lang="en-US" sz="2300" b="1">
                <a:solidFill>
                  <a:srgbClr val="746558"/>
                </a:solidFill>
                <a:latin typeface="Inter Bold" pitchFamily="34" charset="0"/>
                <a:ea typeface="Inter Bold" pitchFamily="34" charset="-122"/>
                <a:cs typeface="Inter Bold" pitchFamily="34" charset="-120"/>
              </a:rPr>
              <a:t>1</a:t>
            </a:r>
            <a:endParaRPr lang="en-US" sz="2300"/>
          </a:p>
        </p:txBody>
      </p:sp>
      <p:sp>
        <p:nvSpPr>
          <p:cNvPr id="8" name="Text 5"/>
          <p:cNvSpPr/>
          <p:nvPr/>
        </p:nvSpPr>
        <p:spPr>
          <a:xfrm>
            <a:off x="2009418" y="2149316"/>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D3C5B6"/>
                </a:solidFill>
                <a:latin typeface="Inter Bold" pitchFamily="34" charset="0"/>
                <a:ea typeface="Inter Bold" pitchFamily="34" charset="-122"/>
                <a:cs typeface="Inter Bold" pitchFamily="34" charset="-120"/>
              </a:rPr>
              <a:t>November 2024</a:t>
            </a:r>
            <a:endParaRPr lang="en-US" sz="1950"/>
          </a:p>
        </p:txBody>
      </p:sp>
      <p:sp>
        <p:nvSpPr>
          <p:cNvPr id="9" name="Text 6"/>
          <p:cNvSpPr/>
          <p:nvPr/>
        </p:nvSpPr>
        <p:spPr>
          <a:xfrm>
            <a:off x="2009418" y="2578537"/>
            <a:ext cx="6340793" cy="317540"/>
          </a:xfrm>
          <a:prstGeom prst="rect">
            <a:avLst/>
          </a:prstGeom>
          <a:noFill/>
          <a:ln/>
        </p:spPr>
        <p:txBody>
          <a:bodyPr wrap="none" lIns="0" tIns="0" rIns="0" bIns="0" rtlCol="0" anchor="t"/>
          <a:lstStyle/>
          <a:p>
            <a:pPr marL="0" indent="0" algn="l">
              <a:lnSpc>
                <a:spcPts val="2500"/>
              </a:lnSpc>
              <a:buNone/>
            </a:pPr>
            <a:r>
              <a:rPr lang="en-US" sz="1550" b="1">
                <a:solidFill>
                  <a:srgbClr val="746558"/>
                </a:solidFill>
                <a:latin typeface="Inter" pitchFamily="34" charset="0"/>
                <a:ea typeface="Inter" pitchFamily="34" charset="-122"/>
                <a:cs typeface="Inter" pitchFamily="34" charset="-120"/>
              </a:rPr>
              <a:t>Die. 19.11.2024</a:t>
            </a:r>
            <a:endParaRPr lang="en-US" sz="1550"/>
          </a:p>
        </p:txBody>
      </p:sp>
      <p:sp>
        <p:nvSpPr>
          <p:cNvPr id="10" name="Text 7"/>
          <p:cNvSpPr/>
          <p:nvPr/>
        </p:nvSpPr>
        <p:spPr>
          <a:xfrm>
            <a:off x="2009418" y="3015139"/>
            <a:ext cx="6340793" cy="317540"/>
          </a:xfrm>
          <a:prstGeom prst="rect">
            <a:avLst/>
          </a:prstGeom>
          <a:noFill/>
          <a:ln/>
        </p:spPr>
        <p:txBody>
          <a:bodyPr wrap="none" lIns="0" tIns="0" rIns="0" bIns="0" rtlCol="0" anchor="t"/>
          <a:lstStyle/>
          <a:p>
            <a:pPr marL="0" indent="0" algn="l">
              <a:lnSpc>
                <a:spcPts val="2500"/>
              </a:lnSpc>
              <a:buNone/>
            </a:pPr>
            <a:r>
              <a:rPr lang="en-US" sz="1550">
                <a:solidFill>
                  <a:srgbClr val="746558"/>
                </a:solidFill>
                <a:latin typeface="Inter" pitchFamily="34" charset="0"/>
                <a:ea typeface="Inter" pitchFamily="34" charset="-122"/>
                <a:cs typeface="Inter" pitchFamily="34" charset="-120"/>
              </a:rPr>
              <a:t>(ge-lassen)</a:t>
            </a:r>
            <a:endParaRPr lang="en-US" sz="1550"/>
          </a:p>
        </p:txBody>
      </p:sp>
      <p:sp>
        <p:nvSpPr>
          <p:cNvPr id="11" name="Shape 8"/>
          <p:cNvSpPr/>
          <p:nvPr/>
        </p:nvSpPr>
        <p:spPr>
          <a:xfrm>
            <a:off x="1217414" y="3941326"/>
            <a:ext cx="595313" cy="22860"/>
          </a:xfrm>
          <a:prstGeom prst="roundRect">
            <a:avLst>
              <a:gd name="adj" fmla="val 364651"/>
            </a:avLst>
          </a:prstGeom>
          <a:solidFill>
            <a:srgbClr val="D4CEC3"/>
          </a:solidFill>
          <a:ln/>
        </p:spPr>
        <p:txBody>
          <a:bodyPr/>
          <a:lstStyle/>
          <a:p>
            <a:endParaRPr lang="de-DE"/>
          </a:p>
        </p:txBody>
      </p:sp>
      <p:sp>
        <p:nvSpPr>
          <p:cNvPr id="12" name="Shape 9"/>
          <p:cNvSpPr/>
          <p:nvPr/>
        </p:nvSpPr>
        <p:spPr>
          <a:xfrm>
            <a:off x="793790" y="3729514"/>
            <a:ext cx="446484" cy="446484"/>
          </a:xfrm>
          <a:prstGeom prst="roundRect">
            <a:avLst>
              <a:gd name="adj" fmla="val 18670"/>
            </a:avLst>
          </a:prstGeom>
          <a:solidFill>
            <a:srgbClr val="EEE8DD"/>
          </a:solidFill>
          <a:ln w="7620">
            <a:solidFill>
              <a:srgbClr val="D4CEC3"/>
            </a:solidFill>
            <a:prstDash val="solid"/>
          </a:ln>
        </p:spPr>
        <p:txBody>
          <a:bodyPr/>
          <a:lstStyle/>
          <a:p>
            <a:endParaRPr lang="de-DE"/>
          </a:p>
        </p:txBody>
      </p:sp>
      <p:sp>
        <p:nvSpPr>
          <p:cNvPr id="13" name="Text 10"/>
          <p:cNvSpPr/>
          <p:nvPr/>
        </p:nvSpPr>
        <p:spPr>
          <a:xfrm>
            <a:off x="868204" y="3766721"/>
            <a:ext cx="297656" cy="372070"/>
          </a:xfrm>
          <a:prstGeom prst="rect">
            <a:avLst/>
          </a:prstGeom>
          <a:noFill/>
          <a:ln/>
        </p:spPr>
        <p:txBody>
          <a:bodyPr wrap="none" lIns="0" tIns="0" rIns="0" bIns="0" rtlCol="0" anchor="t"/>
          <a:lstStyle/>
          <a:p>
            <a:pPr marL="0" indent="0" algn="ctr">
              <a:lnSpc>
                <a:spcPts val="2300"/>
              </a:lnSpc>
              <a:buNone/>
            </a:pPr>
            <a:r>
              <a:rPr lang="en-US" sz="2300" b="1">
                <a:solidFill>
                  <a:srgbClr val="746558"/>
                </a:solidFill>
                <a:latin typeface="Inter Bold" pitchFamily="34" charset="0"/>
                <a:ea typeface="Inter Bold" pitchFamily="34" charset="-122"/>
                <a:cs typeface="Inter Bold" pitchFamily="34" charset="-120"/>
              </a:rPr>
              <a:t>2</a:t>
            </a:r>
            <a:endParaRPr lang="en-US" sz="2300"/>
          </a:p>
        </p:txBody>
      </p:sp>
      <p:sp>
        <p:nvSpPr>
          <p:cNvPr id="14" name="Text 11"/>
          <p:cNvSpPr/>
          <p:nvPr/>
        </p:nvSpPr>
        <p:spPr>
          <a:xfrm>
            <a:off x="2009418" y="3797737"/>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D3C5B6"/>
                </a:solidFill>
                <a:latin typeface="Inter Bold" pitchFamily="34" charset="0"/>
                <a:ea typeface="Inter Bold" pitchFamily="34" charset="-122"/>
                <a:cs typeface="Inter Bold" pitchFamily="34" charset="-120"/>
              </a:rPr>
              <a:t>Adventszeit</a:t>
            </a:r>
            <a:endParaRPr lang="en-US" sz="1950"/>
          </a:p>
        </p:txBody>
      </p:sp>
      <p:sp>
        <p:nvSpPr>
          <p:cNvPr id="15" name="Text 12"/>
          <p:cNvSpPr/>
          <p:nvPr/>
        </p:nvSpPr>
        <p:spPr>
          <a:xfrm>
            <a:off x="2009418" y="4226957"/>
            <a:ext cx="6340793" cy="317540"/>
          </a:xfrm>
          <a:prstGeom prst="rect">
            <a:avLst/>
          </a:prstGeom>
          <a:noFill/>
          <a:ln/>
        </p:spPr>
        <p:txBody>
          <a:bodyPr wrap="none" lIns="0" tIns="0" rIns="0" bIns="0" rtlCol="0" anchor="t"/>
          <a:lstStyle/>
          <a:p>
            <a:pPr marL="0" indent="0" algn="l">
              <a:lnSpc>
                <a:spcPts val="2500"/>
              </a:lnSpc>
              <a:buNone/>
            </a:pPr>
            <a:r>
              <a:rPr lang="en-US" sz="1550" b="1">
                <a:solidFill>
                  <a:srgbClr val="746558"/>
                </a:solidFill>
                <a:latin typeface="Inter" pitchFamily="34" charset="0"/>
                <a:ea typeface="Inter" pitchFamily="34" charset="-122"/>
                <a:cs typeface="Inter" pitchFamily="34" charset="-120"/>
              </a:rPr>
              <a:t>2 Termine:</a:t>
            </a:r>
            <a:endParaRPr lang="en-US" sz="1550"/>
          </a:p>
        </p:txBody>
      </p:sp>
      <p:sp>
        <p:nvSpPr>
          <p:cNvPr id="16" name="Text 13"/>
          <p:cNvSpPr/>
          <p:nvPr/>
        </p:nvSpPr>
        <p:spPr>
          <a:xfrm>
            <a:off x="2009418" y="4663559"/>
            <a:ext cx="6340793" cy="317540"/>
          </a:xfrm>
          <a:prstGeom prst="rect">
            <a:avLst/>
          </a:prstGeom>
          <a:noFill/>
          <a:ln/>
        </p:spPr>
        <p:txBody>
          <a:bodyPr wrap="none" lIns="0" tIns="0" rIns="0" bIns="0" rtlCol="0" anchor="t"/>
          <a:lstStyle/>
          <a:p>
            <a:pPr marL="0" indent="0" algn="l">
              <a:lnSpc>
                <a:spcPts val="2500"/>
              </a:lnSpc>
              <a:buNone/>
            </a:pPr>
            <a:r>
              <a:rPr lang="en-US" sz="1550">
                <a:solidFill>
                  <a:srgbClr val="746558"/>
                </a:solidFill>
                <a:latin typeface="Inter" pitchFamily="34" charset="0"/>
                <a:ea typeface="Inter" pitchFamily="34" charset="-122"/>
                <a:cs typeface="Inter" pitchFamily="34" charset="-120"/>
              </a:rPr>
              <a:t>03.12.2025 (zu-vorkommend)</a:t>
            </a:r>
            <a:endParaRPr lang="en-US" sz="1550"/>
          </a:p>
        </p:txBody>
      </p:sp>
      <p:sp>
        <p:nvSpPr>
          <p:cNvPr id="17" name="Text 14"/>
          <p:cNvSpPr/>
          <p:nvPr/>
        </p:nvSpPr>
        <p:spPr>
          <a:xfrm>
            <a:off x="2009418" y="5100161"/>
            <a:ext cx="6340793" cy="317540"/>
          </a:xfrm>
          <a:prstGeom prst="rect">
            <a:avLst/>
          </a:prstGeom>
          <a:noFill/>
          <a:ln/>
        </p:spPr>
        <p:txBody>
          <a:bodyPr wrap="none" lIns="0" tIns="0" rIns="0" bIns="0" rtlCol="0" anchor="t"/>
          <a:lstStyle/>
          <a:p>
            <a:pPr marL="0" indent="0" algn="l">
              <a:lnSpc>
                <a:spcPts val="2500"/>
              </a:lnSpc>
              <a:buNone/>
            </a:pPr>
            <a:r>
              <a:rPr lang="en-US" sz="1550">
                <a:solidFill>
                  <a:srgbClr val="746558"/>
                </a:solidFill>
                <a:latin typeface="Inter" pitchFamily="34" charset="0"/>
                <a:ea typeface="Inter" pitchFamily="34" charset="-122"/>
                <a:cs typeface="Inter" pitchFamily="34" charset="-120"/>
              </a:rPr>
              <a:t>10.12.2024 (ein-sam)</a:t>
            </a:r>
            <a:endParaRPr lang="en-US" sz="1550"/>
          </a:p>
        </p:txBody>
      </p:sp>
      <p:sp>
        <p:nvSpPr>
          <p:cNvPr id="18" name="Shape 15"/>
          <p:cNvSpPr/>
          <p:nvPr/>
        </p:nvSpPr>
        <p:spPr>
          <a:xfrm>
            <a:off x="1217414" y="6026348"/>
            <a:ext cx="595313" cy="22860"/>
          </a:xfrm>
          <a:prstGeom prst="roundRect">
            <a:avLst>
              <a:gd name="adj" fmla="val 364651"/>
            </a:avLst>
          </a:prstGeom>
          <a:solidFill>
            <a:srgbClr val="D4CEC3"/>
          </a:solidFill>
          <a:ln/>
        </p:spPr>
        <p:txBody>
          <a:bodyPr/>
          <a:lstStyle/>
          <a:p>
            <a:endParaRPr lang="de-DE"/>
          </a:p>
        </p:txBody>
      </p:sp>
      <p:sp>
        <p:nvSpPr>
          <p:cNvPr id="19" name="Shape 16"/>
          <p:cNvSpPr/>
          <p:nvPr/>
        </p:nvSpPr>
        <p:spPr>
          <a:xfrm>
            <a:off x="793790" y="5814536"/>
            <a:ext cx="446484" cy="446484"/>
          </a:xfrm>
          <a:prstGeom prst="roundRect">
            <a:avLst>
              <a:gd name="adj" fmla="val 18670"/>
            </a:avLst>
          </a:prstGeom>
          <a:solidFill>
            <a:srgbClr val="EEE8DD"/>
          </a:solidFill>
          <a:ln w="7620">
            <a:solidFill>
              <a:srgbClr val="D4CEC3"/>
            </a:solidFill>
            <a:prstDash val="solid"/>
          </a:ln>
        </p:spPr>
        <p:txBody>
          <a:bodyPr/>
          <a:lstStyle/>
          <a:p>
            <a:endParaRPr lang="de-DE"/>
          </a:p>
        </p:txBody>
      </p:sp>
      <p:sp>
        <p:nvSpPr>
          <p:cNvPr id="20" name="Text 17"/>
          <p:cNvSpPr/>
          <p:nvPr/>
        </p:nvSpPr>
        <p:spPr>
          <a:xfrm>
            <a:off x="868204" y="5851743"/>
            <a:ext cx="297656" cy="372070"/>
          </a:xfrm>
          <a:prstGeom prst="rect">
            <a:avLst/>
          </a:prstGeom>
          <a:noFill/>
          <a:ln/>
        </p:spPr>
        <p:txBody>
          <a:bodyPr wrap="none" lIns="0" tIns="0" rIns="0" bIns="0" rtlCol="0" anchor="t"/>
          <a:lstStyle/>
          <a:p>
            <a:pPr marL="0" indent="0" algn="ctr">
              <a:lnSpc>
                <a:spcPts val="2300"/>
              </a:lnSpc>
              <a:buNone/>
            </a:pPr>
            <a:r>
              <a:rPr lang="en-US" sz="2300" b="1">
                <a:solidFill>
                  <a:srgbClr val="746558"/>
                </a:solidFill>
                <a:latin typeface="Inter Bold" pitchFamily="34" charset="0"/>
                <a:ea typeface="Inter Bold" pitchFamily="34" charset="-122"/>
                <a:cs typeface="Inter Bold" pitchFamily="34" charset="-120"/>
              </a:rPr>
              <a:t>3</a:t>
            </a:r>
            <a:endParaRPr lang="en-US" sz="2300"/>
          </a:p>
        </p:txBody>
      </p:sp>
      <p:sp>
        <p:nvSpPr>
          <p:cNvPr id="21" name="Text 18"/>
          <p:cNvSpPr/>
          <p:nvPr/>
        </p:nvSpPr>
        <p:spPr>
          <a:xfrm>
            <a:off x="2009418" y="5882759"/>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D3C5B6"/>
                </a:solidFill>
                <a:latin typeface="Inter Bold" pitchFamily="34" charset="0"/>
                <a:ea typeface="Inter Bold" pitchFamily="34" charset="-122"/>
                <a:cs typeface="Inter Bold" pitchFamily="34" charset="-120"/>
              </a:rPr>
              <a:t>Start ins neue Jahr</a:t>
            </a:r>
            <a:endParaRPr lang="en-US" sz="1950"/>
          </a:p>
        </p:txBody>
      </p:sp>
      <p:sp>
        <p:nvSpPr>
          <p:cNvPr id="22" name="Text 19"/>
          <p:cNvSpPr/>
          <p:nvPr/>
        </p:nvSpPr>
        <p:spPr>
          <a:xfrm>
            <a:off x="2009418" y="6311979"/>
            <a:ext cx="6340793" cy="317540"/>
          </a:xfrm>
          <a:prstGeom prst="rect">
            <a:avLst/>
          </a:prstGeom>
          <a:noFill/>
          <a:ln/>
        </p:spPr>
        <p:txBody>
          <a:bodyPr wrap="none" lIns="0" tIns="0" rIns="0" bIns="0" rtlCol="0" anchor="t"/>
          <a:lstStyle/>
          <a:p>
            <a:pPr marL="0" indent="0" algn="l">
              <a:lnSpc>
                <a:spcPts val="2500"/>
              </a:lnSpc>
              <a:buNone/>
            </a:pPr>
            <a:r>
              <a:rPr lang="en-US" sz="1550">
                <a:solidFill>
                  <a:srgbClr val="746558"/>
                </a:solidFill>
                <a:latin typeface="Inter" pitchFamily="34" charset="0"/>
                <a:ea typeface="Inter" pitchFamily="34" charset="-122"/>
                <a:cs typeface="Inter" pitchFamily="34" charset="-120"/>
              </a:rPr>
              <a:t>21.01.2025 (mit-einander)</a:t>
            </a:r>
            <a:endParaRPr lang="en-US" sz="1550"/>
          </a:p>
        </p:txBody>
      </p:sp>
      <p:sp>
        <p:nvSpPr>
          <p:cNvPr id="23" name="Text 20"/>
          <p:cNvSpPr/>
          <p:nvPr/>
        </p:nvSpPr>
        <p:spPr>
          <a:xfrm>
            <a:off x="2009418" y="6748582"/>
            <a:ext cx="6340793" cy="317540"/>
          </a:xfrm>
          <a:prstGeom prst="rect">
            <a:avLst/>
          </a:prstGeom>
          <a:noFill/>
          <a:ln/>
        </p:spPr>
        <p:txBody>
          <a:bodyPr wrap="none" lIns="0" tIns="0" rIns="0" bIns="0" rtlCol="0" anchor="t"/>
          <a:lstStyle/>
          <a:p>
            <a:pPr marL="0" indent="0" algn="l">
              <a:lnSpc>
                <a:spcPts val="2500"/>
              </a:lnSpc>
              <a:buNone/>
            </a:pPr>
            <a:r>
              <a:rPr lang="en-US" sz="1550">
                <a:solidFill>
                  <a:srgbClr val="746558"/>
                </a:solidFill>
                <a:latin typeface="Inter" pitchFamily="34" charset="0"/>
                <a:ea typeface="Inter" pitchFamily="34" charset="-122"/>
                <a:cs typeface="Inter" pitchFamily="34" charset="-120"/>
              </a:rPr>
              <a:t>11.02.2025 (liebe-voll)</a:t>
            </a:r>
            <a:endParaRPr lang="en-US" sz="15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24571"/>
            <a:ext cx="13042821" cy="2567464"/>
          </a:xfrm>
          <a:prstGeom prst="rect">
            <a:avLst/>
          </a:prstGeom>
          <a:noFill/>
          <a:ln/>
        </p:spPr>
        <p:txBody>
          <a:bodyPr wrap="square" lIns="0" tIns="0" rIns="0" bIns="0" rtlCol="0" anchor="t"/>
          <a:lstStyle/>
          <a:p>
            <a:pPr marL="0" indent="0" algn="ctr">
              <a:lnSpc>
                <a:spcPts val="6700"/>
              </a:lnSpc>
              <a:buNone/>
            </a:pPr>
            <a:r>
              <a:rPr lang="en-US" sz="3600" b="1">
                <a:solidFill>
                  <a:srgbClr val="484237"/>
                </a:solidFill>
                <a:latin typeface="Inter Bold" pitchFamily="34" charset="0"/>
                <a:ea typeface="Inter Bold" pitchFamily="34" charset="-122"/>
                <a:cs typeface="Inter Bold" pitchFamily="34" charset="-120"/>
              </a:rPr>
              <a:t>Im Folgenden </a:t>
            </a:r>
            <a:r>
              <a:rPr lang="en-US" sz="3600" b="1" err="1">
                <a:solidFill>
                  <a:srgbClr val="484237"/>
                </a:solidFill>
                <a:latin typeface="Inter Bold" pitchFamily="34" charset="0"/>
                <a:ea typeface="Inter Bold" pitchFamily="34" charset="-122"/>
                <a:cs typeface="Inter Bold" pitchFamily="34" charset="-120"/>
              </a:rPr>
              <a:t>werden</a:t>
            </a:r>
            <a:r>
              <a:rPr lang="en-US" sz="3600" b="1">
                <a:solidFill>
                  <a:srgbClr val="484237"/>
                </a:solidFill>
                <a:latin typeface="Inter Bold" pitchFamily="34" charset="0"/>
                <a:ea typeface="Inter Bold" pitchFamily="34" charset="-122"/>
                <a:cs typeface="Inter Bold" pitchFamily="34" charset="-120"/>
              </a:rPr>
              <a:t> 5 Modelle der </a:t>
            </a:r>
            <a:r>
              <a:rPr lang="en-US" sz="3600" b="1" err="1">
                <a:solidFill>
                  <a:srgbClr val="484237"/>
                </a:solidFill>
                <a:latin typeface="Inter Bold" pitchFamily="34" charset="0"/>
                <a:ea typeface="Inter Bold" pitchFamily="34" charset="-122"/>
                <a:cs typeface="Inter Bold" pitchFamily="34" charset="-120"/>
              </a:rPr>
              <a:t>spirituellen</a:t>
            </a:r>
            <a:r>
              <a:rPr lang="en-US" sz="3600" b="1">
                <a:solidFill>
                  <a:srgbClr val="484237"/>
                </a:solidFill>
                <a:latin typeface="Inter Bold" pitchFamily="34" charset="0"/>
                <a:ea typeface="Inter Bold" pitchFamily="34" charset="-122"/>
                <a:cs typeface="Inter Bold" pitchFamily="34" charset="-120"/>
              </a:rPr>
              <a:t> </a:t>
            </a:r>
            <a:r>
              <a:rPr lang="en-US" sz="3600" b="1" err="1">
                <a:solidFill>
                  <a:srgbClr val="484237"/>
                </a:solidFill>
                <a:latin typeface="Inter Bold" pitchFamily="34" charset="0"/>
                <a:ea typeface="Inter Bold" pitchFamily="34" charset="-122"/>
                <a:cs typeface="Inter Bold" pitchFamily="34" charset="-120"/>
              </a:rPr>
              <a:t>Abendangebote</a:t>
            </a:r>
            <a:r>
              <a:rPr lang="en-US" sz="3600" b="1">
                <a:solidFill>
                  <a:srgbClr val="484237"/>
                </a:solidFill>
                <a:latin typeface="Inter Bold" pitchFamily="34" charset="0"/>
                <a:ea typeface="Inter Bold" pitchFamily="34" charset="-122"/>
                <a:cs typeface="Inter Bold" pitchFamily="34" charset="-120"/>
              </a:rPr>
              <a:t> der </a:t>
            </a:r>
            <a:r>
              <a:rPr lang="en-US" sz="3600" b="1" err="1">
                <a:solidFill>
                  <a:srgbClr val="484237"/>
                </a:solidFill>
                <a:latin typeface="Inter Bold" pitchFamily="34" charset="0"/>
                <a:ea typeface="Inter Bold" pitchFamily="34" charset="-122"/>
                <a:cs typeface="Inter Bold" pitchFamily="34" charset="-120"/>
              </a:rPr>
              <a:t>Frauentankstelle</a:t>
            </a:r>
            <a:r>
              <a:rPr lang="en-US" sz="3600" b="1">
                <a:solidFill>
                  <a:srgbClr val="484237"/>
                </a:solidFill>
                <a:latin typeface="Inter Bold" pitchFamily="34" charset="0"/>
                <a:ea typeface="Inter Bold" pitchFamily="34" charset="-122"/>
                <a:cs typeface="Inter Bold" pitchFamily="34" charset="-120"/>
              </a:rPr>
              <a:t> St. Jakobus </a:t>
            </a:r>
            <a:r>
              <a:rPr lang="en-US" sz="3600" b="1" err="1">
                <a:solidFill>
                  <a:srgbClr val="484237"/>
                </a:solidFill>
                <a:latin typeface="Inter Bold" pitchFamily="34" charset="0"/>
                <a:ea typeface="Inter Bold" pitchFamily="34" charset="-122"/>
                <a:cs typeface="Inter Bold" pitchFamily="34" charset="-120"/>
              </a:rPr>
              <a:t>Leutenbach</a:t>
            </a:r>
            <a:r>
              <a:rPr lang="en-US" sz="3600" b="1">
                <a:solidFill>
                  <a:srgbClr val="484237"/>
                </a:solidFill>
                <a:latin typeface="Inter Bold" pitchFamily="34" charset="0"/>
                <a:ea typeface="Inter Bold" pitchFamily="34" charset="-122"/>
                <a:cs typeface="Inter Bold" pitchFamily="34" charset="-120"/>
              </a:rPr>
              <a:t> </a:t>
            </a:r>
            <a:r>
              <a:rPr lang="en-US" sz="3600" b="1" err="1">
                <a:solidFill>
                  <a:srgbClr val="484237"/>
                </a:solidFill>
                <a:latin typeface="Inter Bold" pitchFamily="34" charset="0"/>
                <a:ea typeface="Inter Bold" pitchFamily="34" charset="-122"/>
                <a:cs typeface="Inter Bold" pitchFamily="34" charset="-120"/>
              </a:rPr>
              <a:t>beispielhaft</a:t>
            </a:r>
            <a:r>
              <a:rPr lang="en-US" sz="3600" b="1">
                <a:solidFill>
                  <a:srgbClr val="484237"/>
                </a:solidFill>
                <a:latin typeface="Inter Bold" pitchFamily="34" charset="0"/>
                <a:ea typeface="Inter Bold" pitchFamily="34" charset="-122"/>
                <a:cs typeface="Inter Bold" pitchFamily="34" charset="-120"/>
              </a:rPr>
              <a:t> </a:t>
            </a:r>
            <a:r>
              <a:rPr lang="en-US" sz="3600" b="1" err="1">
                <a:solidFill>
                  <a:srgbClr val="484237"/>
                </a:solidFill>
                <a:latin typeface="Inter Bold" pitchFamily="34" charset="0"/>
                <a:ea typeface="Inter Bold" pitchFamily="34" charset="-122"/>
                <a:cs typeface="Inter Bold" pitchFamily="34" charset="-120"/>
              </a:rPr>
              <a:t>vorgestellt</a:t>
            </a:r>
            <a:r>
              <a:rPr lang="en-US" sz="3600" b="1">
                <a:solidFill>
                  <a:srgbClr val="484237"/>
                </a:solidFill>
                <a:latin typeface="Inter Bold" pitchFamily="34" charset="0"/>
                <a:ea typeface="Inter Bold" pitchFamily="34" charset="-122"/>
                <a:cs typeface="Inter Bold" pitchFamily="34" charset="-120"/>
              </a:rPr>
              <a:t> als Impuls für die Entwicklung eigener Angebote vor Ort.</a:t>
            </a:r>
          </a:p>
          <a:p>
            <a:pPr marL="0" indent="0" algn="l">
              <a:lnSpc>
                <a:spcPts val="6700"/>
              </a:lnSpc>
              <a:buNone/>
            </a:pPr>
            <a:endParaRPr lang="en-US" sz="5350" b="1">
              <a:solidFill>
                <a:srgbClr val="484237"/>
              </a:solidFill>
              <a:latin typeface="Inter Bold" pitchFamily="34" charset="0"/>
              <a:ea typeface="Inter Bold" pitchFamily="34" charset="-122"/>
            </a:endParaRPr>
          </a:p>
          <a:p>
            <a:pPr marL="0" indent="0" algn="ctr">
              <a:lnSpc>
                <a:spcPts val="6700"/>
              </a:lnSpc>
              <a:buNone/>
            </a:pPr>
            <a:r>
              <a:rPr lang="en-US" sz="3600" b="1">
                <a:solidFill>
                  <a:srgbClr val="484237"/>
                </a:solidFill>
                <a:latin typeface="Inter Bold" pitchFamily="34" charset="0"/>
                <a:ea typeface="Inter Bold" pitchFamily="34" charset="-122"/>
              </a:rPr>
              <a:t>Auf Wunsch </a:t>
            </a:r>
            <a:r>
              <a:rPr lang="en-US" sz="3600" b="1" err="1">
                <a:solidFill>
                  <a:srgbClr val="484237"/>
                </a:solidFill>
                <a:latin typeface="Inter Bold" pitchFamily="34" charset="0"/>
                <a:ea typeface="Inter Bold" pitchFamily="34" charset="-122"/>
              </a:rPr>
              <a:t>stellen</a:t>
            </a:r>
            <a:r>
              <a:rPr lang="en-US" sz="3600" b="1">
                <a:solidFill>
                  <a:srgbClr val="484237"/>
                </a:solidFill>
                <a:latin typeface="Inter Bold" pitchFamily="34" charset="0"/>
                <a:ea typeface="Inter Bold" pitchFamily="34" charset="-122"/>
              </a:rPr>
              <a:t> </a:t>
            </a:r>
            <a:r>
              <a:rPr lang="en-US" sz="3600" b="1" err="1">
                <a:solidFill>
                  <a:srgbClr val="484237"/>
                </a:solidFill>
                <a:latin typeface="Inter Bold" pitchFamily="34" charset="0"/>
                <a:ea typeface="Inter Bold" pitchFamily="34" charset="-122"/>
              </a:rPr>
              <a:t>wir</a:t>
            </a:r>
            <a:r>
              <a:rPr lang="en-US" sz="3600" b="1">
                <a:solidFill>
                  <a:srgbClr val="484237"/>
                </a:solidFill>
                <a:latin typeface="Inter Bold" pitchFamily="34" charset="0"/>
                <a:ea typeface="Inter Bold" pitchFamily="34" charset="-122"/>
              </a:rPr>
              <a:t> gerne </a:t>
            </a:r>
            <a:r>
              <a:rPr lang="en-US" sz="3600" b="1" err="1">
                <a:solidFill>
                  <a:srgbClr val="484237"/>
                </a:solidFill>
                <a:latin typeface="Inter Bold" pitchFamily="34" charset="0"/>
                <a:ea typeface="Inter Bold" pitchFamily="34" charset="-122"/>
              </a:rPr>
              <a:t>weitere</a:t>
            </a:r>
            <a:r>
              <a:rPr lang="en-US" sz="3600" b="1">
                <a:solidFill>
                  <a:srgbClr val="484237"/>
                </a:solidFill>
                <a:latin typeface="Inter Bold" pitchFamily="34" charset="0"/>
                <a:ea typeface="Inter Bold" pitchFamily="34" charset="-122"/>
              </a:rPr>
              <a:t> Modelle </a:t>
            </a:r>
            <a:r>
              <a:rPr lang="en-US" sz="3600" b="1" err="1">
                <a:solidFill>
                  <a:srgbClr val="484237"/>
                </a:solidFill>
                <a:latin typeface="Inter Bold" pitchFamily="34" charset="0"/>
                <a:ea typeface="Inter Bold" pitchFamily="34" charset="-122"/>
              </a:rPr>
              <a:t>vor</a:t>
            </a:r>
            <a:r>
              <a:rPr lang="en-US" sz="3600" b="1">
                <a:solidFill>
                  <a:srgbClr val="484237"/>
                </a:solidFill>
                <a:latin typeface="Inter Bold" pitchFamily="34" charset="0"/>
                <a:ea typeface="Inter Bold" pitchFamily="34" charset="-122"/>
              </a:rPr>
              <a:t>.</a:t>
            </a:r>
            <a:endParaRPr lang="en-US"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89704"/>
            <a:ext cx="4961811" cy="620078"/>
          </a:xfrm>
          <a:prstGeom prst="rect">
            <a:avLst/>
          </a:prstGeom>
          <a:noFill/>
          <a:ln/>
        </p:spPr>
        <p:txBody>
          <a:bodyPr wrap="none" lIns="0" tIns="0" rIns="0" bIns="0" rtlCol="0" anchor="t"/>
          <a:lstStyle/>
          <a:p>
            <a:pPr marL="0" indent="0" algn="l">
              <a:lnSpc>
                <a:spcPts val="4850"/>
              </a:lnSpc>
              <a:buNone/>
            </a:pPr>
            <a:r>
              <a:rPr lang="en-US" sz="3900" b="1">
                <a:solidFill>
                  <a:srgbClr val="443728"/>
                </a:solidFill>
                <a:latin typeface="Crimson Pro Bold" pitchFamily="34" charset="0"/>
                <a:ea typeface="Crimson Pro Bold" pitchFamily="34" charset="-122"/>
                <a:cs typeface="Crimson Pro Bold" pitchFamily="34" charset="-120"/>
              </a:rPr>
              <a:t>1. Abend "</a:t>
            </a:r>
            <a:r>
              <a:rPr lang="en-US" sz="3900" b="1">
                <a:solidFill>
                  <a:srgbClr val="FB7DE0"/>
                </a:solidFill>
                <a:latin typeface="Crimson Pro Bold" pitchFamily="34" charset="0"/>
                <a:ea typeface="Crimson Pro Bold" pitchFamily="34" charset="-122"/>
                <a:cs typeface="Crimson Pro Bold" pitchFamily="34" charset="-120"/>
              </a:rPr>
              <a:t>Ge-lassen</a:t>
            </a:r>
            <a:r>
              <a:rPr lang="en-US" sz="3900" b="1">
                <a:solidFill>
                  <a:srgbClr val="443728"/>
                </a:solidFill>
                <a:latin typeface="Crimson Pro Bold" pitchFamily="34" charset="0"/>
                <a:ea typeface="Crimson Pro Bold" pitchFamily="34" charset="-122"/>
                <a:cs typeface="Crimson Pro Bold" pitchFamily="34" charset="-120"/>
              </a:rPr>
              <a:t>"</a:t>
            </a:r>
            <a:endParaRPr lang="en-US" sz="3900"/>
          </a:p>
        </p:txBody>
      </p:sp>
      <p:sp>
        <p:nvSpPr>
          <p:cNvPr id="4" name="Text 1"/>
          <p:cNvSpPr/>
          <p:nvPr/>
        </p:nvSpPr>
        <p:spPr>
          <a:xfrm>
            <a:off x="6280190" y="3238976"/>
            <a:ext cx="7556421" cy="1270159"/>
          </a:xfrm>
          <a:prstGeom prst="rect">
            <a:avLst/>
          </a:prstGeom>
          <a:noFill/>
          <a:ln/>
        </p:spPr>
        <p:txBody>
          <a:bodyPr wrap="square" lIns="0" tIns="0" rIns="0" bIns="0" rtlCol="0" anchor="t"/>
          <a:lstStyle/>
          <a:p>
            <a:pPr marL="0" indent="0" algn="l">
              <a:lnSpc>
                <a:spcPts val="2500"/>
              </a:lnSpc>
              <a:buNone/>
            </a:pPr>
            <a:r>
              <a:rPr lang="en-US" sz="1550" b="1">
                <a:solidFill>
                  <a:srgbClr val="443728"/>
                </a:solidFill>
                <a:latin typeface="Open Sans" pitchFamily="34" charset="0"/>
                <a:ea typeface="Open Sans" pitchFamily="34" charset="-122"/>
                <a:cs typeface="Open Sans" pitchFamily="34" charset="-120"/>
              </a:rPr>
              <a:t>Material:</a:t>
            </a:r>
            <a:r>
              <a:rPr lang="en-US" sz="1550">
                <a:solidFill>
                  <a:srgbClr val="443728"/>
                </a:solidFill>
                <a:latin typeface="Open Sans" pitchFamily="34" charset="0"/>
                <a:ea typeface="Open Sans" pitchFamily="34" charset="-122"/>
                <a:cs typeface="Open Sans" pitchFamily="34" charset="-120"/>
              </a:rPr>
              <a:t> Kerze </a:t>
            </a:r>
            <a:r>
              <a:rPr lang="en-US" sz="1550" err="1">
                <a:solidFill>
                  <a:srgbClr val="443728"/>
                </a:solidFill>
                <a:latin typeface="Open Sans" pitchFamily="34" charset="0"/>
                <a:ea typeface="Open Sans" pitchFamily="34" charset="-122"/>
                <a:cs typeface="Open Sans" pitchFamily="34" charset="-120"/>
              </a:rPr>
              <a:t>im</a:t>
            </a:r>
            <a:r>
              <a:rPr lang="en-US" sz="1550">
                <a:solidFill>
                  <a:srgbClr val="443728"/>
                </a:solidFill>
                <a:latin typeface="Open Sans" pitchFamily="34" charset="0"/>
                <a:ea typeface="Open Sans" pitchFamily="34" charset="-122"/>
                <a:cs typeface="Open Sans" pitchFamily="34" charset="-120"/>
              </a:rPr>
              <a:t> Glas für die Mitte, Tuch, Klangschale, Teelichter und </a:t>
            </a:r>
            <a:r>
              <a:rPr lang="en-US" sz="1550" err="1">
                <a:solidFill>
                  <a:srgbClr val="443728"/>
                </a:solidFill>
                <a:latin typeface="Open Sans" pitchFamily="34" charset="0"/>
                <a:ea typeface="Open Sans" pitchFamily="34" charset="-122"/>
                <a:cs typeface="Open Sans" pitchFamily="34" charset="-120"/>
              </a:rPr>
              <a:t>Kerzenreste</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zur</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Beleuchtung</a:t>
            </a:r>
            <a:r>
              <a:rPr lang="en-US" sz="1550">
                <a:solidFill>
                  <a:srgbClr val="443728"/>
                </a:solidFill>
                <a:latin typeface="Open Sans" pitchFamily="34" charset="0"/>
                <a:ea typeface="Open Sans" pitchFamily="34" charset="-122"/>
                <a:cs typeface="Open Sans" pitchFamily="34" charset="-120"/>
              </a:rPr>
              <a:t> des </a:t>
            </a:r>
            <a:r>
              <a:rPr lang="en-US" sz="1550" err="1">
                <a:solidFill>
                  <a:srgbClr val="443728"/>
                </a:solidFill>
                <a:latin typeface="Open Sans" pitchFamily="34" charset="0"/>
                <a:ea typeface="Open Sans" pitchFamily="34" charset="-122"/>
                <a:cs typeface="Open Sans" pitchFamily="34" charset="-120"/>
              </a:rPr>
              <a:t>Raums</a:t>
            </a:r>
            <a:r>
              <a:rPr lang="en-US" sz="1550">
                <a:solidFill>
                  <a:srgbClr val="443728"/>
                </a:solidFill>
                <a:latin typeface="Open Sans" pitchFamily="34" charset="0"/>
                <a:ea typeface="Open Sans" pitchFamily="34" charset="-122"/>
                <a:cs typeface="Open Sans" pitchFamily="34" charset="-120"/>
              </a:rPr>
              <a:t> (Taizé), Jugendkirche-Lampen, Bibeln für alle oder Evangelium als Kopie, Liedkopien oder Liederbücher, </a:t>
            </a:r>
            <a:r>
              <a:rPr lang="en-US" sz="1550" err="1">
                <a:solidFill>
                  <a:srgbClr val="443728"/>
                </a:solidFill>
                <a:latin typeface="Open Sans" pitchFamily="34" charset="0"/>
                <a:ea typeface="Open Sans" pitchFamily="34" charset="-122"/>
                <a:cs typeface="Open Sans" pitchFamily="34" charset="-120"/>
              </a:rPr>
              <a:t>Papierkreise</a:t>
            </a:r>
            <a:r>
              <a:rPr lang="en-US" sz="1550">
                <a:solidFill>
                  <a:srgbClr val="443728"/>
                </a:solidFill>
                <a:latin typeface="Open Sans" pitchFamily="34" charset="0"/>
                <a:ea typeface="Open Sans" pitchFamily="34" charset="-122"/>
                <a:cs typeface="Open Sans" pitchFamily="34" charset="-120"/>
              </a:rPr>
              <a:t> für die Buchstaben des Wortes „ge-lassen", </a:t>
            </a:r>
            <a:r>
              <a:rPr lang="en-US" sz="1550" err="1">
                <a:solidFill>
                  <a:srgbClr val="443728"/>
                </a:solidFill>
                <a:latin typeface="Open Sans" pitchFamily="34" charset="0"/>
                <a:ea typeface="Open Sans" pitchFamily="34" charset="-122"/>
                <a:cs typeface="Open Sans" pitchFamily="34" charset="-120"/>
              </a:rPr>
              <a:t>Moderationskoffer</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mit</a:t>
            </a:r>
            <a:r>
              <a:rPr lang="en-US" sz="1550">
                <a:solidFill>
                  <a:srgbClr val="443728"/>
                </a:solidFill>
                <a:latin typeface="Open Sans" pitchFamily="34" charset="0"/>
                <a:ea typeface="Open Sans" pitchFamily="34" charset="-122"/>
                <a:cs typeface="Open Sans" pitchFamily="34" charset="-120"/>
              </a:rPr>
              <a:t> Eddings, </a:t>
            </a:r>
            <a:r>
              <a:rPr lang="en-US" sz="1550" err="1">
                <a:solidFill>
                  <a:srgbClr val="443728"/>
                </a:solidFill>
                <a:latin typeface="Open Sans" pitchFamily="34" charset="0"/>
                <a:ea typeface="Open Sans" pitchFamily="34" charset="-122"/>
                <a:cs typeface="Open Sans" pitchFamily="34" charset="-120"/>
              </a:rPr>
              <a:t>Papierstreifen</a:t>
            </a:r>
            <a:r>
              <a:rPr lang="en-US" sz="1550">
                <a:solidFill>
                  <a:srgbClr val="443728"/>
                </a:solidFill>
                <a:latin typeface="Open Sans" pitchFamily="34" charset="0"/>
                <a:ea typeface="Open Sans" pitchFamily="34" charset="-122"/>
                <a:cs typeface="Open Sans" pitchFamily="34" charset="-120"/>
              </a:rPr>
              <a:t> für die </a:t>
            </a:r>
            <a:r>
              <a:rPr lang="en-US" sz="1550" err="1">
                <a:solidFill>
                  <a:srgbClr val="443728"/>
                </a:solidFill>
                <a:latin typeface="Open Sans" pitchFamily="34" charset="0"/>
                <a:ea typeface="Open Sans" pitchFamily="34" charset="-122"/>
                <a:cs typeface="Open Sans" pitchFamily="34" charset="-120"/>
              </a:rPr>
              <a:t>Einzelbesinnung</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Streichholz</a:t>
            </a:r>
            <a:r>
              <a:rPr lang="en-US" sz="1550">
                <a:solidFill>
                  <a:srgbClr val="443728"/>
                </a:solidFill>
                <a:latin typeface="Open Sans" pitchFamily="34" charset="0"/>
                <a:ea typeface="Open Sans" pitchFamily="34" charset="-122"/>
                <a:cs typeface="Open Sans" pitchFamily="34" charset="-120"/>
              </a:rPr>
              <a:t> oder </a:t>
            </a:r>
            <a:r>
              <a:rPr lang="en-US" sz="1550" err="1">
                <a:solidFill>
                  <a:srgbClr val="443728"/>
                </a:solidFill>
                <a:latin typeface="Open Sans" pitchFamily="34" charset="0"/>
                <a:ea typeface="Open Sans" pitchFamily="34" charset="-122"/>
                <a:cs typeface="Open Sans" pitchFamily="34" charset="-120"/>
              </a:rPr>
              <a:t>Anzünder</a:t>
            </a:r>
            <a:r>
              <a:rPr lang="en-US" sz="1550">
                <a:solidFill>
                  <a:srgbClr val="443728"/>
                </a:solidFill>
                <a:latin typeface="Open Sans" pitchFamily="34" charset="0"/>
                <a:ea typeface="Open Sans" pitchFamily="34" charset="-122"/>
                <a:cs typeface="Open Sans" pitchFamily="34" charset="-120"/>
              </a:rPr>
              <a:t>, Duftöl, evtl. Kissen oder </a:t>
            </a:r>
            <a:r>
              <a:rPr lang="en-US" sz="1550" err="1">
                <a:solidFill>
                  <a:srgbClr val="443728"/>
                </a:solidFill>
                <a:latin typeface="Open Sans" pitchFamily="34" charset="0"/>
                <a:ea typeface="Open Sans" pitchFamily="34" charset="-122"/>
                <a:cs typeface="Open Sans" pitchFamily="34" charset="-120"/>
              </a:rPr>
              <a:t>Decken</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bereitstellen</a:t>
            </a:r>
            <a:endParaRPr lang="en-US" sz="1550"/>
          </a:p>
        </p:txBody>
      </p:sp>
      <p:sp>
        <p:nvSpPr>
          <p:cNvPr id="5" name="Text 2"/>
          <p:cNvSpPr/>
          <p:nvPr/>
        </p:nvSpPr>
        <p:spPr>
          <a:xfrm>
            <a:off x="6280190" y="5599468"/>
            <a:ext cx="7556421"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Aufbau und zur Ruhe finden – das Team sollte sich ca. 1 h vorher treffen – ca. 10 Min. vorher ruhige Musik im ausgeleuchteten Raum </a:t>
            </a:r>
            <a:r>
              <a:rPr lang="en-US" sz="1550" err="1">
                <a:solidFill>
                  <a:srgbClr val="443728"/>
                </a:solidFill>
                <a:latin typeface="Open Sans" pitchFamily="34" charset="0"/>
                <a:ea typeface="Open Sans" pitchFamily="34" charset="-122"/>
                <a:cs typeface="Open Sans" pitchFamily="34" charset="-120"/>
              </a:rPr>
              <a:t>spielen</a:t>
            </a:r>
            <a:r>
              <a:rPr lang="en-US" sz="1550">
                <a:solidFill>
                  <a:srgbClr val="443728"/>
                </a:solidFill>
                <a:latin typeface="Open Sans" pitchFamily="34" charset="0"/>
                <a:ea typeface="Open Sans" pitchFamily="34" charset="-122"/>
                <a:cs typeface="Open Sans" pitchFamily="34" charset="-120"/>
              </a:rPr>
              <a:t> und den </a:t>
            </a:r>
            <a:r>
              <a:rPr lang="en-US" sz="1550" err="1">
                <a:solidFill>
                  <a:srgbClr val="443728"/>
                </a:solidFill>
                <a:latin typeface="Open Sans" pitchFamily="34" charset="0"/>
                <a:ea typeface="Open Sans" pitchFamily="34" charset="-122"/>
                <a:cs typeface="Open Sans" pitchFamily="34" charset="-120"/>
              </a:rPr>
              <a:t>Eintretenden</a:t>
            </a:r>
            <a:r>
              <a:rPr lang="en-US" sz="1550">
                <a:solidFill>
                  <a:srgbClr val="443728"/>
                </a:solidFill>
                <a:latin typeface="Open Sans" pitchFamily="34" charset="0"/>
                <a:ea typeface="Open Sans" pitchFamily="34" charset="-122"/>
                <a:cs typeface="Open Sans" pitchFamily="34" charset="-120"/>
              </a:rPr>
              <a:t> still </a:t>
            </a:r>
            <a:r>
              <a:rPr lang="en-US" sz="1550" err="1">
                <a:solidFill>
                  <a:srgbClr val="443728"/>
                </a:solidFill>
                <a:latin typeface="Open Sans" pitchFamily="34" charset="0"/>
                <a:ea typeface="Open Sans" pitchFamily="34" charset="-122"/>
                <a:cs typeface="Open Sans" pitchFamily="34" charset="-120"/>
              </a:rPr>
              <a:t>einen</a:t>
            </a:r>
            <a:r>
              <a:rPr lang="en-US" sz="1550">
                <a:solidFill>
                  <a:srgbClr val="443728"/>
                </a:solidFill>
                <a:latin typeface="Open Sans" pitchFamily="34" charset="0"/>
                <a:ea typeface="Open Sans" pitchFamily="34" charset="-122"/>
                <a:cs typeface="Open Sans" pitchFamily="34" charset="-120"/>
              </a:rPr>
              <a:t> Platz </a:t>
            </a:r>
            <a:r>
              <a:rPr lang="en-US" sz="1550" err="1">
                <a:solidFill>
                  <a:srgbClr val="443728"/>
                </a:solidFill>
                <a:latin typeface="Open Sans" pitchFamily="34" charset="0"/>
                <a:ea typeface="Open Sans" pitchFamily="34" charset="-122"/>
                <a:cs typeface="Open Sans" pitchFamily="34" charset="-120"/>
              </a:rPr>
              <a:t>im</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Stuhlkreis</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anbieten</a:t>
            </a:r>
            <a:endParaRPr lang="en-US" sz="1550"/>
          </a:p>
        </p:txBody>
      </p:sp>
      <p:sp>
        <p:nvSpPr>
          <p:cNvPr id="6" name="Text 3"/>
          <p:cNvSpPr/>
          <p:nvPr/>
        </p:nvSpPr>
        <p:spPr>
          <a:xfrm>
            <a:off x="6280190" y="7122356"/>
            <a:ext cx="7556421" cy="317540"/>
          </a:xfrm>
          <a:prstGeom prst="rect">
            <a:avLst/>
          </a:prstGeom>
          <a:noFill/>
          <a:ln/>
        </p:spPr>
        <p:txBody>
          <a:bodyPr wrap="non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12 Rosen (Überraschung &amp; Mitte-Deko)– dieses </a:t>
            </a:r>
            <a:r>
              <a:rPr lang="en-US" sz="1550" err="1">
                <a:solidFill>
                  <a:srgbClr val="443728"/>
                </a:solidFill>
                <a:latin typeface="Open Sans" pitchFamily="34" charset="0"/>
                <a:ea typeface="Open Sans" pitchFamily="34" charset="-122"/>
                <a:cs typeface="Open Sans" pitchFamily="34" charset="-120"/>
              </a:rPr>
              <a:t>Angebot</a:t>
            </a:r>
            <a:r>
              <a:rPr lang="en-US" sz="1550">
                <a:solidFill>
                  <a:srgbClr val="443728"/>
                </a:solidFill>
                <a:latin typeface="Open Sans" pitchFamily="34" charset="0"/>
                <a:ea typeface="Open Sans" pitchFamily="34" charset="-122"/>
                <a:cs typeface="Open Sans" pitchFamily="34" charset="-120"/>
              </a:rPr>
              <a:t> fand am 19.11.2024 in </a:t>
            </a:r>
          </a:p>
          <a:p>
            <a:pPr marL="0" indent="0" algn="l">
              <a:lnSpc>
                <a:spcPts val="2500"/>
              </a:lnSpc>
              <a:buNone/>
            </a:pPr>
            <a:r>
              <a:rPr lang="en-US" sz="1550" err="1">
                <a:solidFill>
                  <a:srgbClr val="443728"/>
                </a:solidFill>
                <a:latin typeface="Open Sans" pitchFamily="34" charset="0"/>
                <a:ea typeface="Open Sans" pitchFamily="34" charset="-122"/>
                <a:cs typeface="Open Sans" pitchFamily="34" charset="-120"/>
              </a:rPr>
              <a:t>Leutenbach</a:t>
            </a:r>
            <a:r>
              <a:rPr lang="en-US" sz="1550">
                <a:solidFill>
                  <a:srgbClr val="443728"/>
                </a:solidFill>
                <a:latin typeface="Open Sans" pitchFamily="34" charset="0"/>
                <a:ea typeface="Open Sans" pitchFamily="34" charset="-122"/>
                <a:cs typeface="Open Sans" pitchFamily="34" charset="-120"/>
              </a:rPr>
              <a:t> </a:t>
            </a:r>
            <a:r>
              <a:rPr lang="en-US" sz="1550" err="1">
                <a:solidFill>
                  <a:srgbClr val="443728"/>
                </a:solidFill>
                <a:latin typeface="Open Sans" pitchFamily="34" charset="0"/>
                <a:ea typeface="Open Sans" pitchFamily="34" charset="-122"/>
                <a:cs typeface="Open Sans" pitchFamily="34" charset="-120"/>
              </a:rPr>
              <a:t>statt</a:t>
            </a:r>
            <a:r>
              <a:rPr lang="en-US" sz="1550">
                <a:solidFill>
                  <a:srgbClr val="443728"/>
                </a:solidFill>
                <a:latin typeface="Open Sans" pitchFamily="34" charset="0"/>
                <a:ea typeface="Open Sans" pitchFamily="34" charset="-122"/>
                <a:cs typeface="Open Sans" pitchFamily="34" charset="-120"/>
              </a:rPr>
              <a:t>, also am Elisabeth-Tag!</a:t>
            </a:r>
            <a:endParaRPr lang="en-US" sz="1550"/>
          </a:p>
        </p:txBody>
      </p:sp>
      <p:sp>
        <p:nvSpPr>
          <p:cNvPr id="8" name="Textfeld 7">
            <a:extLst>
              <a:ext uri="{FF2B5EF4-FFF2-40B4-BE49-F238E27FC236}">
                <a16:creationId xmlns:a16="http://schemas.microsoft.com/office/drawing/2014/main" id="{936292FB-4EF5-AB91-5DC5-CDE1887B6410}"/>
              </a:ext>
            </a:extLst>
          </p:cNvPr>
          <p:cNvSpPr txBox="1"/>
          <p:nvPr/>
        </p:nvSpPr>
        <p:spPr>
          <a:xfrm>
            <a:off x="6188927" y="1686978"/>
            <a:ext cx="7315200" cy="1200329"/>
          </a:xfrm>
          <a:prstGeom prst="rect">
            <a:avLst/>
          </a:prstGeom>
          <a:noFill/>
        </p:spPr>
        <p:txBody>
          <a:bodyPr wrap="square">
            <a:spAutoFit/>
          </a:bodyPr>
          <a:lstStyle/>
          <a:p>
            <a:r>
              <a:rPr lang="de-DE"/>
              <a:t>Das erste spirituelle Treffen der Frauen-Tankstelle widmete sich dem Thema "Ge-lassen". Die sorgfältige Vorbereitung und durchdachte Struktur schufen einen Raum für Besinnung, Stille und Begegnung. Diese grundlegende Struktur wurde für alle zukünftigen Abende beibehalten und angepasst.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23680"/>
            <a:ext cx="3969425" cy="496133"/>
          </a:xfrm>
          <a:prstGeom prst="rect">
            <a:avLst/>
          </a:prstGeom>
          <a:noFill/>
          <a:ln/>
        </p:spPr>
        <p:txBody>
          <a:bodyPr wrap="none" lIns="0" tIns="0" rIns="0" bIns="0" rtlCol="0" anchor="t"/>
          <a:lstStyle/>
          <a:p>
            <a:pPr marL="0" indent="0" algn="l">
              <a:lnSpc>
                <a:spcPts val="3900"/>
              </a:lnSpc>
              <a:buNone/>
            </a:pPr>
            <a:r>
              <a:rPr lang="en-US" sz="3100" b="1">
                <a:solidFill>
                  <a:srgbClr val="443728"/>
                </a:solidFill>
                <a:latin typeface="Crimson Pro Bold" pitchFamily="34" charset="0"/>
                <a:ea typeface="Crimson Pro Bold" pitchFamily="34" charset="-122"/>
                <a:cs typeface="Crimson Pro Bold" pitchFamily="34" charset="-120"/>
              </a:rPr>
              <a:t>Ablauf des Abends</a:t>
            </a:r>
            <a:endParaRPr lang="en-US" sz="310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741414"/>
            <a:ext cx="198358" cy="198358"/>
          </a:xfrm>
          <a:prstGeom prst="rect">
            <a:avLst/>
          </a:prstGeom>
        </p:spPr>
      </p:pic>
      <p:sp>
        <p:nvSpPr>
          <p:cNvPr id="4" name="Shape 1"/>
          <p:cNvSpPr/>
          <p:nvPr/>
        </p:nvSpPr>
        <p:spPr>
          <a:xfrm>
            <a:off x="793790" y="3030974"/>
            <a:ext cx="4215289" cy="22860"/>
          </a:xfrm>
          <a:prstGeom prst="rect">
            <a:avLst/>
          </a:prstGeom>
          <a:solidFill>
            <a:srgbClr val="835E54"/>
          </a:solidFill>
          <a:ln/>
        </p:spPr>
        <p:txBody>
          <a:bodyPr/>
          <a:lstStyle/>
          <a:p>
            <a:endParaRPr lang="de-DE"/>
          </a:p>
        </p:txBody>
      </p:sp>
      <p:sp>
        <p:nvSpPr>
          <p:cNvPr id="5" name="Text 2"/>
          <p:cNvSpPr/>
          <p:nvPr/>
        </p:nvSpPr>
        <p:spPr>
          <a:xfrm>
            <a:off x="793790" y="317587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Ab 19.15 Uhr</a:t>
            </a:r>
            <a:endParaRPr lang="en-US" sz="1950"/>
          </a:p>
        </p:txBody>
      </p:sp>
      <p:sp>
        <p:nvSpPr>
          <p:cNvPr id="6" name="Text 3"/>
          <p:cNvSpPr/>
          <p:nvPr/>
        </p:nvSpPr>
        <p:spPr>
          <a:xfrm>
            <a:off x="793790" y="3605093"/>
            <a:ext cx="4215289" cy="95261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Taizelied „Nada te turbe" in Endlosschleife laufen lassen zum Eintreten, Platz finden in der Ruhe</a:t>
            </a:r>
            <a:endParaRPr lang="en-US" sz="155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437" y="2741414"/>
            <a:ext cx="198358" cy="198358"/>
          </a:xfrm>
          <a:prstGeom prst="rect">
            <a:avLst/>
          </a:prstGeom>
        </p:spPr>
      </p:pic>
      <p:sp>
        <p:nvSpPr>
          <p:cNvPr id="8" name="Shape 4"/>
          <p:cNvSpPr/>
          <p:nvPr/>
        </p:nvSpPr>
        <p:spPr>
          <a:xfrm>
            <a:off x="5207437" y="3030974"/>
            <a:ext cx="4215408" cy="22860"/>
          </a:xfrm>
          <a:prstGeom prst="rect">
            <a:avLst/>
          </a:prstGeom>
          <a:solidFill>
            <a:srgbClr val="835E54"/>
          </a:solidFill>
          <a:ln/>
        </p:spPr>
        <p:txBody>
          <a:bodyPr/>
          <a:lstStyle/>
          <a:p>
            <a:endParaRPr lang="de-DE"/>
          </a:p>
        </p:txBody>
      </p:sp>
      <p:sp>
        <p:nvSpPr>
          <p:cNvPr id="9" name="Text 5"/>
          <p:cNvSpPr/>
          <p:nvPr/>
        </p:nvSpPr>
        <p:spPr>
          <a:xfrm>
            <a:off x="5207437" y="3175873"/>
            <a:ext cx="2480905" cy="310158"/>
          </a:xfrm>
          <a:prstGeom prst="rect">
            <a:avLst/>
          </a:prstGeom>
          <a:noFill/>
          <a:ln/>
        </p:spPr>
        <p:txBody>
          <a:bodyPr wrap="non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19.30 Uhr: Begrüßung</a:t>
            </a:r>
            <a:endParaRPr lang="en-US" sz="1950"/>
          </a:p>
        </p:txBody>
      </p:sp>
      <p:sp>
        <p:nvSpPr>
          <p:cNvPr id="10" name="Text 6"/>
          <p:cNvSpPr/>
          <p:nvPr/>
        </p:nvSpPr>
        <p:spPr>
          <a:xfrm>
            <a:off x="5207437" y="3605093"/>
            <a:ext cx="4215408" cy="317540"/>
          </a:xfrm>
          <a:prstGeom prst="rect">
            <a:avLst/>
          </a:prstGeom>
          <a:noFill/>
          <a:ln/>
        </p:spPr>
        <p:txBody>
          <a:bodyPr wrap="non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herzlich willkommen</a:t>
            </a:r>
            <a:endParaRPr lang="en-US" sz="1550"/>
          </a:p>
        </p:txBody>
      </p:sp>
      <p:sp>
        <p:nvSpPr>
          <p:cNvPr id="11" name="Text 7"/>
          <p:cNvSpPr/>
          <p:nvPr/>
        </p:nvSpPr>
        <p:spPr>
          <a:xfrm>
            <a:off x="5207437" y="3992047"/>
            <a:ext cx="4215408" cy="635079"/>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die Idee (Warum laden wir ein? Was bewegt uns?...) </a:t>
            </a:r>
            <a:endParaRPr lang="en-US" sz="1550"/>
          </a:p>
        </p:txBody>
      </p:sp>
      <p:sp>
        <p:nvSpPr>
          <p:cNvPr id="12" name="Text 8"/>
          <p:cNvSpPr/>
          <p:nvPr/>
        </p:nvSpPr>
        <p:spPr>
          <a:xfrm>
            <a:off x="5207437" y="4696539"/>
            <a:ext cx="4215408" cy="635079"/>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Elemente der spirituellen Angebote vorstellen (Ablauf)</a:t>
            </a:r>
            <a:endParaRPr lang="en-US" sz="1550"/>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1203" y="2741414"/>
            <a:ext cx="198358" cy="198358"/>
          </a:xfrm>
          <a:prstGeom prst="rect">
            <a:avLst/>
          </a:prstGeom>
        </p:spPr>
      </p:pic>
      <p:sp>
        <p:nvSpPr>
          <p:cNvPr id="14" name="Shape 9"/>
          <p:cNvSpPr/>
          <p:nvPr/>
        </p:nvSpPr>
        <p:spPr>
          <a:xfrm>
            <a:off x="9621203" y="3030974"/>
            <a:ext cx="4215289" cy="22860"/>
          </a:xfrm>
          <a:prstGeom prst="rect">
            <a:avLst/>
          </a:prstGeom>
          <a:solidFill>
            <a:srgbClr val="835E54"/>
          </a:solidFill>
          <a:ln/>
        </p:spPr>
        <p:txBody>
          <a:bodyPr/>
          <a:lstStyle/>
          <a:p>
            <a:endParaRPr lang="de-DE"/>
          </a:p>
        </p:txBody>
      </p:sp>
      <p:sp>
        <p:nvSpPr>
          <p:cNvPr id="15" name="Text 10"/>
          <p:cNvSpPr/>
          <p:nvPr/>
        </p:nvSpPr>
        <p:spPr>
          <a:xfrm>
            <a:off x="9621203" y="3175873"/>
            <a:ext cx="4215289" cy="620316"/>
          </a:xfrm>
          <a:prstGeom prst="rect">
            <a:avLst/>
          </a:prstGeom>
          <a:noFill/>
          <a:ln/>
        </p:spPr>
        <p:txBody>
          <a:bodyPr wrap="squar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19.35 Uhr: Ankommensrunde alltagsbezogen</a:t>
            </a:r>
            <a:endParaRPr lang="en-US" sz="1950"/>
          </a:p>
        </p:txBody>
      </p:sp>
      <p:sp>
        <p:nvSpPr>
          <p:cNvPr id="16" name="Text 11"/>
          <p:cNvSpPr/>
          <p:nvPr/>
        </p:nvSpPr>
        <p:spPr>
          <a:xfrm>
            <a:off x="9621203" y="3915251"/>
            <a:ext cx="4215289" cy="1587698"/>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z. B. Wie bin ich hier? Wo komme ich her? wichtig: zuhören-aufnehmen-Zeit lassen für jede, bevor die Nächste die Runde fortsetzt - nicht nachfragen, nachhaken oder kommentieren! </a:t>
            </a:r>
            <a:endParaRPr lang="en-US" sz="1550"/>
          </a:p>
        </p:txBody>
      </p:sp>
      <p:sp>
        <p:nvSpPr>
          <p:cNvPr id="17" name="Text 12"/>
          <p:cNvSpPr/>
          <p:nvPr/>
        </p:nvSpPr>
        <p:spPr>
          <a:xfrm>
            <a:off x="9621203" y="5622012"/>
            <a:ext cx="4215289"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Jede entscheidet für sich, ob oder was sie vom Tag erzählen möchte.</a:t>
            </a:r>
            <a:endParaRPr lang="en-US" sz="1550"/>
          </a:p>
        </p:txBody>
      </p:sp>
      <p:pic>
        <p:nvPicPr>
          <p:cNvPr id="21" name="Image 0" descr="preencoded.png">
            <a:extLst>
              <a:ext uri="{FF2B5EF4-FFF2-40B4-BE49-F238E27FC236}">
                <a16:creationId xmlns:a16="http://schemas.microsoft.com/office/drawing/2014/main" id="{BC522E0D-F3CD-0F20-A009-15670D09B5E4}"/>
              </a:ext>
            </a:extLst>
          </p:cNvPr>
          <p:cNvPicPr>
            <a:picLocks noChangeAspect="1"/>
          </p:cNvPicPr>
          <p:nvPr/>
        </p:nvPicPr>
        <p:blipFill>
          <a:blip r:embed="rId9"/>
          <a:srcRect l="12255" t="31683" r="6989" b="15113"/>
          <a:stretch>
            <a:fillRect/>
          </a:stretch>
        </p:blipFill>
        <p:spPr>
          <a:xfrm>
            <a:off x="791570" y="5343576"/>
            <a:ext cx="2248364" cy="22509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47725"/>
            <a:ext cx="6154222" cy="496133"/>
          </a:xfrm>
          <a:prstGeom prst="rect">
            <a:avLst/>
          </a:prstGeom>
          <a:noFill/>
          <a:ln/>
        </p:spPr>
        <p:txBody>
          <a:bodyPr wrap="none" lIns="0" tIns="0" rIns="0" bIns="0" rtlCol="0" anchor="t"/>
          <a:lstStyle/>
          <a:p>
            <a:pPr marL="0" indent="0" algn="l">
              <a:lnSpc>
                <a:spcPts val="3900"/>
              </a:lnSpc>
              <a:buNone/>
            </a:pPr>
            <a:r>
              <a:rPr lang="en-US" sz="3100" b="1">
                <a:solidFill>
                  <a:srgbClr val="443728"/>
                </a:solidFill>
                <a:latin typeface="Crimson Pro Bold" pitchFamily="34" charset="0"/>
                <a:ea typeface="Crimson Pro Bold" pitchFamily="34" charset="-122"/>
                <a:cs typeface="Crimson Pro Bold" pitchFamily="34" charset="-120"/>
              </a:rPr>
              <a:t>Hinführung zum Thema </a:t>
            </a:r>
            <a:r>
              <a:rPr lang="en-US" sz="3100" b="1">
                <a:solidFill>
                  <a:srgbClr val="FA95AE"/>
                </a:solidFill>
                <a:latin typeface="Crimson Pro Bold" pitchFamily="34" charset="0"/>
                <a:ea typeface="Crimson Pro Bold" pitchFamily="34" charset="-122"/>
                <a:cs typeface="Crimson Pro Bold" pitchFamily="34" charset="-120"/>
              </a:rPr>
              <a:t>"ge-lassen"</a:t>
            </a:r>
            <a:endParaRPr lang="en-US" sz="3100"/>
          </a:p>
        </p:txBody>
      </p:sp>
      <p:sp>
        <p:nvSpPr>
          <p:cNvPr id="4" name="Text 1"/>
          <p:cNvSpPr/>
          <p:nvPr/>
        </p:nvSpPr>
        <p:spPr>
          <a:xfrm>
            <a:off x="793790" y="1839873"/>
            <a:ext cx="3536156" cy="620316"/>
          </a:xfrm>
          <a:prstGeom prst="rect">
            <a:avLst/>
          </a:prstGeom>
          <a:noFill/>
          <a:ln/>
        </p:spPr>
        <p:txBody>
          <a:bodyPr wrap="squar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19.50 Uhr: Hinführung zum Thema „ge-lassen"</a:t>
            </a:r>
            <a:endParaRPr lang="en-US" sz="1950"/>
          </a:p>
        </p:txBody>
      </p:sp>
      <p:sp>
        <p:nvSpPr>
          <p:cNvPr id="5" name="Text 2"/>
          <p:cNvSpPr/>
          <p:nvPr/>
        </p:nvSpPr>
        <p:spPr>
          <a:xfrm>
            <a:off x="793790" y="2658547"/>
            <a:ext cx="3536156" cy="1587698"/>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Gedanken zum Wort (Semantik, Herkunft, Bestandteile, Anklänge…), Welche Assoziationen kommen mir? Was lässt das Wort anklingen?...</a:t>
            </a:r>
            <a:endParaRPr lang="en-US" sz="1550"/>
          </a:p>
        </p:txBody>
      </p:sp>
      <p:sp>
        <p:nvSpPr>
          <p:cNvPr id="6" name="Text 3"/>
          <p:cNvSpPr/>
          <p:nvPr/>
        </p:nvSpPr>
        <p:spPr>
          <a:xfrm>
            <a:off x="793790" y="4315658"/>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Das Wort wird in die Mitte gelegt auf großen Buchstaben.</a:t>
            </a:r>
            <a:endParaRPr lang="en-US" sz="1550"/>
          </a:p>
        </p:txBody>
      </p:sp>
      <p:sp>
        <p:nvSpPr>
          <p:cNvPr id="7" name="Text 4"/>
          <p:cNvSpPr/>
          <p:nvPr/>
        </p:nvSpPr>
        <p:spPr>
          <a:xfrm>
            <a:off x="793790" y="5020151"/>
            <a:ext cx="3536156" cy="1587698"/>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Die Teilnehmenden bringen ihre Assoziationen zum Wort ein (Zeit zur persönlichen Sammlung, Notizen auf Papierstreifen, Austauschrunde).</a:t>
            </a:r>
            <a:endParaRPr lang="en-US" sz="1550"/>
          </a:p>
        </p:txBody>
      </p:sp>
      <p:sp>
        <p:nvSpPr>
          <p:cNvPr id="8" name="Text 5"/>
          <p:cNvSpPr/>
          <p:nvPr/>
        </p:nvSpPr>
        <p:spPr>
          <a:xfrm>
            <a:off x="793790" y="6677263"/>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a:solidFill>
                  <a:srgbClr val="443728"/>
                </a:solidFill>
                <a:latin typeface="Open Sans" pitchFamily="34" charset="0"/>
                <a:ea typeface="Open Sans" pitchFamily="34" charset="-122"/>
                <a:cs typeface="Open Sans" pitchFamily="34" charset="-120"/>
              </a:rPr>
              <a:t>Die Runde abschließen und nachklingen lassen.</a:t>
            </a:r>
            <a:endParaRPr lang="en-US" sz="1550"/>
          </a:p>
        </p:txBody>
      </p:sp>
      <p:sp>
        <p:nvSpPr>
          <p:cNvPr id="9" name="Text 6"/>
          <p:cNvSpPr/>
          <p:nvPr/>
        </p:nvSpPr>
        <p:spPr>
          <a:xfrm>
            <a:off x="4821674" y="1839873"/>
            <a:ext cx="3536156" cy="620316"/>
          </a:xfrm>
          <a:prstGeom prst="rect">
            <a:avLst/>
          </a:prstGeom>
          <a:noFill/>
          <a:ln/>
        </p:spPr>
        <p:txBody>
          <a:bodyPr wrap="squar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20.00 Uhr: hören (ein Gebet) bzw. singen</a:t>
            </a:r>
            <a:endParaRPr lang="en-US" sz="1950"/>
          </a:p>
        </p:txBody>
      </p:sp>
      <p:sp>
        <p:nvSpPr>
          <p:cNvPr id="10" name="Text 7"/>
          <p:cNvSpPr/>
          <p:nvPr/>
        </p:nvSpPr>
        <p:spPr>
          <a:xfrm>
            <a:off x="4821674" y="2658547"/>
            <a:ext cx="3536156" cy="63507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z. B. ein Taize-Lied „Nada de turbe" wiederholen</a:t>
            </a:r>
            <a:endParaRPr lang="en-US" sz="1550"/>
          </a:p>
        </p:txBody>
      </p:sp>
      <p:sp>
        <p:nvSpPr>
          <p:cNvPr id="11" name="Text 8"/>
          <p:cNvSpPr/>
          <p:nvPr/>
        </p:nvSpPr>
        <p:spPr>
          <a:xfrm>
            <a:off x="4821674" y="3491984"/>
            <a:ext cx="3536156" cy="620316"/>
          </a:xfrm>
          <a:prstGeom prst="rect">
            <a:avLst/>
          </a:prstGeom>
          <a:noFill/>
          <a:ln/>
        </p:spPr>
        <p:txBody>
          <a:bodyPr wrap="square" lIns="0" tIns="0" rIns="0" bIns="0" rtlCol="0" anchor="t"/>
          <a:lstStyle/>
          <a:p>
            <a:pPr marL="0" indent="0" algn="l">
              <a:lnSpc>
                <a:spcPts val="2400"/>
              </a:lnSpc>
              <a:buNone/>
            </a:pPr>
            <a:r>
              <a:rPr lang="en-US" sz="1950" b="1">
                <a:solidFill>
                  <a:srgbClr val="443728"/>
                </a:solidFill>
                <a:latin typeface="Crimson Pro Bold" pitchFamily="34" charset="0"/>
                <a:ea typeface="Crimson Pro Bold" pitchFamily="34" charset="-122"/>
                <a:cs typeface="Crimson Pro Bold" pitchFamily="34" charset="-120"/>
              </a:rPr>
              <a:t>20.05 Uhr: kurze Einführung in die Methode Bibel-teilen</a:t>
            </a:r>
            <a:endParaRPr lang="en-US" sz="1950"/>
          </a:p>
        </p:txBody>
      </p:sp>
      <p:sp>
        <p:nvSpPr>
          <p:cNvPr id="12" name="Text 9"/>
          <p:cNvSpPr/>
          <p:nvPr/>
        </p:nvSpPr>
        <p:spPr>
          <a:xfrm>
            <a:off x="4821674" y="4310658"/>
            <a:ext cx="3536156" cy="952619"/>
          </a:xfrm>
          <a:prstGeom prst="rect">
            <a:avLst/>
          </a:prstGeom>
          <a:noFill/>
          <a:ln/>
        </p:spPr>
        <p:txBody>
          <a:bodyPr wrap="square" lIns="0" tIns="0" rIns="0" bIns="0" rtlCol="0" anchor="t"/>
          <a:lstStyle/>
          <a:p>
            <a:pPr marL="0" indent="0" algn="l">
              <a:lnSpc>
                <a:spcPts val="2500"/>
              </a:lnSpc>
              <a:buNone/>
            </a:pPr>
            <a:r>
              <a:rPr lang="en-US" sz="1550">
                <a:solidFill>
                  <a:srgbClr val="443728"/>
                </a:solidFill>
                <a:latin typeface="Open Sans" pitchFamily="34" charset="0"/>
                <a:ea typeface="Open Sans" pitchFamily="34" charset="-122"/>
                <a:cs typeface="Open Sans" pitchFamily="34" charset="-120"/>
              </a:rPr>
              <a:t>in die gemeinsame Betrachtung eines Bibeltextes nach der Methode Bibelteilen in 7 Schritten:</a:t>
            </a:r>
            <a:endParaRPr lang="en-US" sz="15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28280" y="558403"/>
            <a:ext cx="2771061" cy="330160"/>
          </a:xfrm>
          <a:prstGeom prst="rect">
            <a:avLst/>
          </a:prstGeom>
          <a:noFill/>
          <a:ln/>
        </p:spPr>
        <p:txBody>
          <a:bodyPr wrap="none" lIns="0" tIns="0" rIns="0" bIns="0" rtlCol="0" anchor="t"/>
          <a:lstStyle/>
          <a:p>
            <a:pPr marL="0" indent="0" algn="l">
              <a:lnSpc>
                <a:spcPts val="2550"/>
              </a:lnSpc>
              <a:buNone/>
            </a:pPr>
            <a:r>
              <a:rPr lang="en-US" sz="2400" b="1">
                <a:solidFill>
                  <a:schemeClr val="tx1">
                    <a:lumMod val="50000"/>
                    <a:lumOff val="50000"/>
                  </a:schemeClr>
                </a:solidFill>
                <a:latin typeface="Crimson Pro Bold" pitchFamily="34" charset="0"/>
                <a:ea typeface="Crimson Pro Bold" pitchFamily="34" charset="-122"/>
                <a:cs typeface="Crimson Pro Bold" pitchFamily="34" charset="-120"/>
              </a:rPr>
              <a:t>Bibelteilen in 7 Schritten</a:t>
            </a:r>
            <a:endParaRPr lang="en-US" sz="2400">
              <a:solidFill>
                <a:schemeClr val="tx1">
                  <a:lumMod val="50000"/>
                  <a:lumOff val="50000"/>
                </a:schemeClr>
              </a:solidFill>
            </a:endParaRPr>
          </a:p>
        </p:txBody>
      </p:sp>
      <p:pic>
        <p:nvPicPr>
          <p:cNvPr id="3" name="Image 0" descr="preencoded.png"/>
          <p:cNvPicPr>
            <a:picLocks noChangeAspect="1"/>
          </p:cNvPicPr>
          <p:nvPr/>
        </p:nvPicPr>
        <p:blipFill>
          <a:blip r:embed="rId3"/>
          <a:stretch>
            <a:fillRect/>
          </a:stretch>
        </p:blipFill>
        <p:spPr>
          <a:xfrm>
            <a:off x="528280" y="1152644"/>
            <a:ext cx="396121" cy="1143000"/>
          </a:xfrm>
          <a:prstGeom prst="rect">
            <a:avLst/>
          </a:prstGeom>
        </p:spPr>
      </p:pic>
      <p:sp>
        <p:nvSpPr>
          <p:cNvPr id="4" name="Text 1"/>
          <p:cNvSpPr/>
          <p:nvPr/>
        </p:nvSpPr>
        <p:spPr>
          <a:xfrm>
            <a:off x="1097385" y="1148206"/>
            <a:ext cx="4840010" cy="206335"/>
          </a:xfrm>
          <a:prstGeom prst="rect">
            <a:avLst/>
          </a:prstGeom>
          <a:noFill/>
          <a:ln/>
        </p:spPr>
        <p:txBody>
          <a:bodyPr wrap="none" lIns="0" tIns="0" rIns="0" bIns="0" rtlCol="0" anchor="t"/>
          <a:lstStyle/>
          <a:p>
            <a:pPr marL="0" indent="0" algn="l">
              <a:lnSpc>
                <a:spcPts val="1600"/>
              </a:lnSpc>
              <a:buNone/>
            </a:pPr>
            <a:r>
              <a:rPr lang="en-US" sz="1250" b="1">
                <a:solidFill>
                  <a:srgbClr val="443728"/>
                </a:solidFill>
                <a:latin typeface="Crimson Pro Bold" pitchFamily="34" charset="0"/>
                <a:ea typeface="Crimson Pro Bold" pitchFamily="34" charset="-122"/>
                <a:cs typeface="Crimson Pro Bold" pitchFamily="34" charset="-120"/>
              </a:rPr>
              <a:t>1</a:t>
            </a:r>
            <a:r>
              <a:rPr lang="en-US" b="1">
                <a:solidFill>
                  <a:srgbClr val="443728"/>
                </a:solidFill>
                <a:latin typeface="Crimson Pro Bold" pitchFamily="34" charset="0"/>
                <a:ea typeface="Crimson Pro Bold" pitchFamily="34" charset="-122"/>
                <a:cs typeface="Crimson Pro Bold" pitchFamily="34" charset="-120"/>
              </a:rPr>
              <a:t>. Zur Ruhe kommen - sich öffnen - Gottes Gegenwart gewahr werden</a:t>
            </a:r>
            <a:endParaRPr lang="en-US"/>
          </a:p>
        </p:txBody>
      </p:sp>
      <p:sp>
        <p:nvSpPr>
          <p:cNvPr id="5" name="Text 2"/>
          <p:cNvSpPr/>
          <p:nvPr/>
        </p:nvSpPr>
        <p:spPr>
          <a:xfrm>
            <a:off x="1056442" y="1570196"/>
            <a:ext cx="13045678"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mit einem Gebet</a:t>
            </a:r>
            <a:endParaRPr lang="en-US" sz="1400"/>
          </a:p>
        </p:txBody>
      </p:sp>
      <p:pic>
        <p:nvPicPr>
          <p:cNvPr id="6" name="Image 1" descr="preencoded.png"/>
          <p:cNvPicPr>
            <a:picLocks noChangeAspect="1"/>
          </p:cNvPicPr>
          <p:nvPr/>
        </p:nvPicPr>
        <p:blipFill>
          <a:blip r:embed="rId3"/>
          <a:stretch>
            <a:fillRect/>
          </a:stretch>
        </p:blipFill>
        <p:spPr>
          <a:xfrm>
            <a:off x="726281" y="2077045"/>
            <a:ext cx="396121" cy="1143000"/>
          </a:xfrm>
          <a:prstGeom prst="rect">
            <a:avLst/>
          </a:prstGeom>
        </p:spPr>
      </p:pic>
      <p:sp>
        <p:nvSpPr>
          <p:cNvPr id="7" name="Text 3"/>
          <p:cNvSpPr/>
          <p:nvPr/>
        </p:nvSpPr>
        <p:spPr>
          <a:xfrm>
            <a:off x="1254443" y="2097167"/>
            <a:ext cx="2503884" cy="206335"/>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2. Vorlesen der biblischen Textstelle</a:t>
            </a:r>
            <a:endParaRPr lang="en-US"/>
          </a:p>
        </p:txBody>
      </p:sp>
      <p:sp>
        <p:nvSpPr>
          <p:cNvPr id="8" name="Text 4"/>
          <p:cNvSpPr/>
          <p:nvPr/>
        </p:nvSpPr>
        <p:spPr>
          <a:xfrm>
            <a:off x="1254443" y="2395953"/>
            <a:ext cx="12847677"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eine Person </a:t>
            </a:r>
            <a:r>
              <a:rPr lang="en-US" sz="1400" err="1">
                <a:solidFill>
                  <a:srgbClr val="443728"/>
                </a:solidFill>
                <a:latin typeface="Open Sans" pitchFamily="34" charset="0"/>
                <a:ea typeface="Open Sans" pitchFamily="34" charset="-122"/>
                <a:cs typeface="Open Sans" pitchFamily="34" charset="-120"/>
              </a:rPr>
              <a:t>trägt</a:t>
            </a:r>
            <a:r>
              <a:rPr lang="en-US" sz="1400">
                <a:solidFill>
                  <a:srgbClr val="443728"/>
                </a:solidFill>
                <a:latin typeface="Open Sans" pitchFamily="34" charset="0"/>
                <a:ea typeface="Open Sans" pitchFamily="34" charset="-122"/>
                <a:cs typeface="Open Sans" pitchFamily="34" charset="-120"/>
              </a:rPr>
              <a:t> die biblische Textstelle </a:t>
            </a:r>
            <a:r>
              <a:rPr lang="en-US" sz="1400" err="1">
                <a:solidFill>
                  <a:srgbClr val="443728"/>
                </a:solidFill>
                <a:latin typeface="Open Sans" pitchFamily="34" charset="0"/>
                <a:ea typeface="Open Sans" pitchFamily="34" charset="-122"/>
                <a:cs typeface="Open Sans" pitchFamily="34" charset="-120"/>
              </a:rPr>
              <a:t>komplett</a:t>
            </a:r>
            <a:r>
              <a:rPr lang="en-US" sz="1400">
                <a:solidFill>
                  <a:srgbClr val="443728"/>
                </a:solidFill>
                <a:latin typeface="Open Sans" pitchFamily="34" charset="0"/>
                <a:ea typeface="Open Sans" pitchFamily="34" charset="-122"/>
                <a:cs typeface="Open Sans" pitchFamily="34" charset="-120"/>
              </a:rPr>
              <a:t> </a:t>
            </a:r>
            <a:r>
              <a:rPr lang="en-US" sz="1400" err="1">
                <a:solidFill>
                  <a:srgbClr val="443728"/>
                </a:solidFill>
                <a:latin typeface="Open Sans" pitchFamily="34" charset="0"/>
                <a:ea typeface="Open Sans" pitchFamily="34" charset="-122"/>
                <a:cs typeface="Open Sans" pitchFamily="34" charset="-120"/>
              </a:rPr>
              <a:t>vor</a:t>
            </a:r>
            <a:r>
              <a:rPr lang="en-US" sz="1400">
                <a:solidFill>
                  <a:srgbClr val="443728"/>
                </a:solidFill>
                <a:latin typeface="Open Sans" pitchFamily="34" charset="0"/>
                <a:ea typeface="Open Sans" pitchFamily="34" charset="-122"/>
                <a:cs typeface="Open Sans" pitchFamily="34" charset="-120"/>
              </a:rPr>
              <a:t> – anschließend </a:t>
            </a:r>
            <a:r>
              <a:rPr lang="en-US" sz="1400" err="1">
                <a:solidFill>
                  <a:srgbClr val="443728"/>
                </a:solidFill>
                <a:latin typeface="Open Sans" pitchFamily="34" charset="0"/>
                <a:ea typeface="Open Sans" pitchFamily="34" charset="-122"/>
                <a:cs typeface="Open Sans" pitchFamily="34" charset="-120"/>
              </a:rPr>
              <a:t>liest</a:t>
            </a:r>
            <a:r>
              <a:rPr lang="en-US" sz="1400">
                <a:solidFill>
                  <a:srgbClr val="443728"/>
                </a:solidFill>
                <a:latin typeface="Open Sans" pitchFamily="34" charset="0"/>
                <a:ea typeface="Open Sans" pitchFamily="34" charset="-122"/>
                <a:cs typeface="Open Sans" pitchFamily="34" charset="-120"/>
              </a:rPr>
              <a:t> </a:t>
            </a:r>
            <a:r>
              <a:rPr lang="en-US" sz="1400" err="1">
                <a:solidFill>
                  <a:srgbClr val="443728"/>
                </a:solidFill>
                <a:latin typeface="Open Sans" pitchFamily="34" charset="0"/>
                <a:ea typeface="Open Sans" pitchFamily="34" charset="-122"/>
                <a:cs typeface="Open Sans" pitchFamily="34" charset="-120"/>
              </a:rPr>
              <a:t>jede</a:t>
            </a:r>
            <a:r>
              <a:rPr lang="en-US" sz="1400">
                <a:solidFill>
                  <a:srgbClr val="443728"/>
                </a:solidFill>
                <a:latin typeface="Open Sans" pitchFamily="34" charset="0"/>
                <a:ea typeface="Open Sans" pitchFamily="34" charset="-122"/>
                <a:cs typeface="Open Sans" pitchFamily="34" charset="-120"/>
              </a:rPr>
              <a:t> </a:t>
            </a:r>
            <a:r>
              <a:rPr lang="en-US" sz="1400" err="1">
                <a:solidFill>
                  <a:srgbClr val="443728"/>
                </a:solidFill>
                <a:latin typeface="Open Sans" pitchFamily="34" charset="0"/>
                <a:ea typeface="Open Sans" pitchFamily="34" charset="-122"/>
                <a:cs typeface="Open Sans" pitchFamily="34" charset="-120"/>
              </a:rPr>
              <a:t>Teilnehmerin</a:t>
            </a:r>
            <a:r>
              <a:rPr lang="en-US" sz="1400">
                <a:solidFill>
                  <a:srgbClr val="443728"/>
                </a:solidFill>
                <a:latin typeface="Open Sans" pitchFamily="34" charset="0"/>
                <a:ea typeface="Open Sans" pitchFamily="34" charset="-122"/>
                <a:cs typeface="Open Sans" pitchFamily="34" charset="-120"/>
              </a:rPr>
              <a:t> </a:t>
            </a:r>
            <a:r>
              <a:rPr lang="en-US" sz="1400" err="1">
                <a:solidFill>
                  <a:srgbClr val="443728"/>
                </a:solidFill>
                <a:latin typeface="Open Sans" pitchFamily="34" charset="0"/>
                <a:ea typeface="Open Sans" pitchFamily="34" charset="-122"/>
                <a:cs typeface="Open Sans" pitchFamily="34" charset="-120"/>
              </a:rPr>
              <a:t>einen</a:t>
            </a:r>
            <a:r>
              <a:rPr lang="en-US" sz="1400">
                <a:solidFill>
                  <a:srgbClr val="443728"/>
                </a:solidFill>
                <a:latin typeface="Open Sans" pitchFamily="34" charset="0"/>
                <a:ea typeface="Open Sans" pitchFamily="34" charset="-122"/>
                <a:cs typeface="Open Sans" pitchFamily="34" charset="-120"/>
              </a:rPr>
              <a:t> Satz </a:t>
            </a:r>
            <a:r>
              <a:rPr lang="en-US" sz="1400" err="1">
                <a:solidFill>
                  <a:srgbClr val="443728"/>
                </a:solidFill>
                <a:latin typeface="Open Sans" pitchFamily="34" charset="0"/>
                <a:ea typeface="Open Sans" pitchFamily="34" charset="-122"/>
                <a:cs typeface="Open Sans" pitchFamily="34" charset="-120"/>
              </a:rPr>
              <a:t>reihum</a:t>
            </a:r>
            <a:r>
              <a:rPr lang="en-US" sz="1400">
                <a:solidFill>
                  <a:srgbClr val="443728"/>
                </a:solidFill>
                <a:latin typeface="Open Sans" pitchFamily="34" charset="0"/>
                <a:ea typeface="Open Sans" pitchFamily="34" charset="-122"/>
                <a:cs typeface="Open Sans" pitchFamily="34" charset="-120"/>
              </a:rPr>
              <a:t> - bis der Text vollständig gelesen ist.</a:t>
            </a:r>
            <a:endParaRPr lang="en-US" sz="1400"/>
          </a:p>
        </p:txBody>
      </p:sp>
      <p:pic>
        <p:nvPicPr>
          <p:cNvPr id="9" name="Image 2" descr="preencoded.png"/>
          <p:cNvPicPr>
            <a:picLocks noChangeAspect="1"/>
          </p:cNvPicPr>
          <p:nvPr/>
        </p:nvPicPr>
        <p:blipFill>
          <a:blip r:embed="rId4"/>
          <a:stretch>
            <a:fillRect/>
          </a:stretch>
        </p:blipFill>
        <p:spPr>
          <a:xfrm>
            <a:off x="924401" y="3001447"/>
            <a:ext cx="396121" cy="1143000"/>
          </a:xfrm>
          <a:prstGeom prst="rect">
            <a:avLst/>
          </a:prstGeom>
        </p:spPr>
      </p:pic>
      <p:sp>
        <p:nvSpPr>
          <p:cNvPr id="10" name="Text 5"/>
          <p:cNvSpPr/>
          <p:nvPr/>
        </p:nvSpPr>
        <p:spPr>
          <a:xfrm>
            <a:off x="1452562" y="3012096"/>
            <a:ext cx="1650802" cy="206335"/>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3. Jede nennt </a:t>
            </a:r>
            <a:r>
              <a:rPr lang="en-US" b="1" err="1">
                <a:solidFill>
                  <a:srgbClr val="443728"/>
                </a:solidFill>
                <a:latin typeface="Crimson Pro Bold" pitchFamily="34" charset="0"/>
                <a:ea typeface="Crimson Pro Bold" pitchFamily="34" charset="-122"/>
                <a:cs typeface="Crimson Pro Bold" pitchFamily="34" charset="-120"/>
              </a:rPr>
              <a:t>ein</a:t>
            </a:r>
            <a:r>
              <a:rPr lang="en-US" b="1">
                <a:solidFill>
                  <a:srgbClr val="443728"/>
                </a:solidFill>
                <a:latin typeface="Crimson Pro Bold" pitchFamily="34" charset="0"/>
                <a:ea typeface="Crimson Pro Bold" pitchFamily="34" charset="-122"/>
                <a:cs typeface="Crimson Pro Bold" pitchFamily="34" charset="-120"/>
              </a:rPr>
              <a:t> Wort oder </a:t>
            </a:r>
            <a:r>
              <a:rPr lang="en-US" b="1" err="1">
                <a:solidFill>
                  <a:srgbClr val="443728"/>
                </a:solidFill>
                <a:latin typeface="Crimson Pro Bold" pitchFamily="34" charset="0"/>
                <a:ea typeface="Crimson Pro Bold" pitchFamily="34" charset="-122"/>
                <a:cs typeface="Crimson Pro Bold" pitchFamily="34" charset="-120"/>
              </a:rPr>
              <a:t>einen</a:t>
            </a:r>
            <a:r>
              <a:rPr lang="en-US" b="1">
                <a:solidFill>
                  <a:srgbClr val="443728"/>
                </a:solidFill>
                <a:latin typeface="Crimson Pro Bold" pitchFamily="34" charset="0"/>
                <a:ea typeface="Crimson Pro Bold" pitchFamily="34" charset="-122"/>
                <a:cs typeface="Crimson Pro Bold" pitchFamily="34" charset="-120"/>
              </a:rPr>
              <a:t> </a:t>
            </a:r>
            <a:r>
              <a:rPr lang="en-US" b="1" err="1">
                <a:solidFill>
                  <a:srgbClr val="443728"/>
                </a:solidFill>
                <a:latin typeface="Crimson Pro Bold" pitchFamily="34" charset="0"/>
                <a:ea typeface="Crimson Pro Bold" pitchFamily="34" charset="-122"/>
                <a:cs typeface="Crimson Pro Bold" pitchFamily="34" charset="-120"/>
              </a:rPr>
              <a:t>Satzteil</a:t>
            </a:r>
            <a:endParaRPr lang="en-US"/>
          </a:p>
        </p:txBody>
      </p:sp>
      <p:sp>
        <p:nvSpPr>
          <p:cNvPr id="11" name="Text 6"/>
          <p:cNvSpPr/>
          <p:nvPr/>
        </p:nvSpPr>
        <p:spPr>
          <a:xfrm>
            <a:off x="1452563" y="3274874"/>
            <a:ext cx="12649557" cy="422434"/>
          </a:xfrm>
          <a:prstGeom prst="rect">
            <a:avLst/>
          </a:prstGeom>
          <a:noFill/>
          <a:ln/>
        </p:spPr>
        <p:txBody>
          <a:bodyPr wrap="squar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 oder Satz, der/das ihr besonders wichtig, bedeutend, hinterfragenswert, fragwürdig, ärgerlich oder ermutigend erscheint. Jede bringt ihr Wort ein, auch wenn es bereits ausgesprochen wurde. Wiederholungen sind möglich und erwünscht. Jede kann mehrere Wörter oder Satzteile einbringen. – Die Worte und Sätze wirken lassen.</a:t>
            </a:r>
            <a:endParaRPr lang="en-US" sz="1400"/>
          </a:p>
        </p:txBody>
      </p:sp>
      <p:pic>
        <p:nvPicPr>
          <p:cNvPr id="12" name="Image 3" descr="preencoded.png"/>
          <p:cNvPicPr>
            <a:picLocks noChangeAspect="1"/>
          </p:cNvPicPr>
          <p:nvPr/>
        </p:nvPicPr>
        <p:blipFill>
          <a:blip r:embed="rId3"/>
          <a:stretch>
            <a:fillRect/>
          </a:stretch>
        </p:blipFill>
        <p:spPr>
          <a:xfrm>
            <a:off x="1122521" y="4105513"/>
            <a:ext cx="396121" cy="1143000"/>
          </a:xfrm>
          <a:prstGeom prst="rect">
            <a:avLst/>
          </a:prstGeom>
        </p:spPr>
      </p:pic>
      <p:sp>
        <p:nvSpPr>
          <p:cNvPr id="13" name="Text 7"/>
          <p:cNvSpPr/>
          <p:nvPr/>
        </p:nvSpPr>
        <p:spPr>
          <a:xfrm>
            <a:off x="1650683" y="4114890"/>
            <a:ext cx="1650802" cy="206335"/>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4. Stille Zeit</a:t>
            </a:r>
            <a:endParaRPr lang="en-US"/>
          </a:p>
        </p:txBody>
      </p:sp>
      <p:sp>
        <p:nvSpPr>
          <p:cNvPr id="14" name="Text 8"/>
          <p:cNvSpPr/>
          <p:nvPr/>
        </p:nvSpPr>
        <p:spPr>
          <a:xfrm>
            <a:off x="1650683" y="4382984"/>
            <a:ext cx="12451437"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Schweigen – nachklingen lassen!</a:t>
            </a:r>
            <a:endParaRPr lang="en-US" sz="1400"/>
          </a:p>
        </p:txBody>
      </p:sp>
      <p:pic>
        <p:nvPicPr>
          <p:cNvPr id="15" name="Image 4" descr="preencoded.png"/>
          <p:cNvPicPr>
            <a:picLocks noChangeAspect="1"/>
          </p:cNvPicPr>
          <p:nvPr/>
        </p:nvPicPr>
        <p:blipFill>
          <a:blip r:embed="rId3"/>
          <a:stretch>
            <a:fillRect/>
          </a:stretch>
        </p:blipFill>
        <p:spPr>
          <a:xfrm>
            <a:off x="924401" y="5029914"/>
            <a:ext cx="396121" cy="1143000"/>
          </a:xfrm>
          <a:prstGeom prst="rect">
            <a:avLst/>
          </a:prstGeom>
        </p:spPr>
      </p:pic>
      <p:sp>
        <p:nvSpPr>
          <p:cNvPr id="16" name="Text 9"/>
          <p:cNvSpPr/>
          <p:nvPr/>
        </p:nvSpPr>
        <p:spPr>
          <a:xfrm>
            <a:off x="1452562" y="5019795"/>
            <a:ext cx="2777728" cy="206335"/>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5. Jede kann etwas zu den Worten sagen</a:t>
            </a:r>
            <a:endParaRPr lang="en-US"/>
          </a:p>
        </p:txBody>
      </p:sp>
      <p:sp>
        <p:nvSpPr>
          <p:cNvPr id="17" name="Text 10"/>
          <p:cNvSpPr/>
          <p:nvPr/>
        </p:nvSpPr>
        <p:spPr>
          <a:xfrm>
            <a:off x="1452562" y="5329171"/>
            <a:ext cx="12649557"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bei denen sie hängen geblieben ist aus unterschiedlichen Gründen.</a:t>
            </a:r>
            <a:endParaRPr lang="en-US" sz="1400"/>
          </a:p>
        </p:txBody>
      </p:sp>
      <p:pic>
        <p:nvPicPr>
          <p:cNvPr id="18" name="Image 5" descr="preencoded.png"/>
          <p:cNvPicPr>
            <a:picLocks noChangeAspect="1"/>
          </p:cNvPicPr>
          <p:nvPr/>
        </p:nvPicPr>
        <p:blipFill>
          <a:blip r:embed="rId3"/>
          <a:stretch>
            <a:fillRect/>
          </a:stretch>
        </p:blipFill>
        <p:spPr>
          <a:xfrm>
            <a:off x="726281" y="5954316"/>
            <a:ext cx="396121" cy="1143000"/>
          </a:xfrm>
          <a:prstGeom prst="rect">
            <a:avLst/>
          </a:prstGeom>
        </p:spPr>
      </p:pic>
      <p:sp>
        <p:nvSpPr>
          <p:cNvPr id="19" name="Text 11"/>
          <p:cNvSpPr/>
          <p:nvPr/>
        </p:nvSpPr>
        <p:spPr>
          <a:xfrm>
            <a:off x="1254443" y="5952106"/>
            <a:ext cx="2266831" cy="206335"/>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6. Die Bedeutung der Geschichte</a:t>
            </a:r>
            <a:endParaRPr lang="en-US"/>
          </a:p>
        </p:txBody>
      </p:sp>
      <p:sp>
        <p:nvSpPr>
          <p:cNvPr id="20" name="Text 12"/>
          <p:cNvSpPr/>
          <p:nvPr/>
        </p:nvSpPr>
        <p:spPr>
          <a:xfrm>
            <a:off x="1254443" y="6270828"/>
            <a:ext cx="12847677"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für mein Leben, meinen Alltag: z. B. Was sagt sie mir zum Thema „ge-lassen"?</a:t>
            </a:r>
            <a:endParaRPr lang="en-US" sz="1400"/>
          </a:p>
        </p:txBody>
      </p:sp>
      <p:pic>
        <p:nvPicPr>
          <p:cNvPr id="21" name="Image 6" descr="preencoded.png"/>
          <p:cNvPicPr>
            <a:picLocks noChangeAspect="1"/>
          </p:cNvPicPr>
          <p:nvPr/>
        </p:nvPicPr>
        <p:blipFill>
          <a:blip r:embed="rId3"/>
          <a:stretch>
            <a:fillRect/>
          </a:stretch>
        </p:blipFill>
        <p:spPr>
          <a:xfrm>
            <a:off x="528280" y="6878717"/>
            <a:ext cx="396121" cy="1143000"/>
          </a:xfrm>
          <a:prstGeom prst="rect">
            <a:avLst/>
          </a:prstGeom>
        </p:spPr>
      </p:pic>
      <p:sp>
        <p:nvSpPr>
          <p:cNvPr id="22" name="Text 13"/>
          <p:cNvSpPr/>
          <p:nvPr/>
        </p:nvSpPr>
        <p:spPr>
          <a:xfrm>
            <a:off x="1056442" y="6925140"/>
            <a:ext cx="1650802" cy="113836"/>
          </a:xfrm>
          <a:prstGeom prst="rect">
            <a:avLst/>
          </a:prstGeom>
          <a:noFill/>
          <a:ln/>
        </p:spPr>
        <p:txBody>
          <a:bodyPr wrap="none" lIns="0" tIns="0" rIns="0" bIns="0" rtlCol="0" anchor="t"/>
          <a:lstStyle/>
          <a:p>
            <a:pPr marL="0" indent="0" algn="l">
              <a:lnSpc>
                <a:spcPts val="1600"/>
              </a:lnSpc>
              <a:buNone/>
            </a:pPr>
            <a:r>
              <a:rPr lang="en-US" b="1">
                <a:solidFill>
                  <a:srgbClr val="443728"/>
                </a:solidFill>
                <a:latin typeface="Crimson Pro Bold" pitchFamily="34" charset="0"/>
                <a:ea typeface="Crimson Pro Bold" pitchFamily="34" charset="-122"/>
                <a:cs typeface="Crimson Pro Bold" pitchFamily="34" charset="-120"/>
              </a:rPr>
              <a:t>7. Abschluss</a:t>
            </a:r>
            <a:endParaRPr lang="en-US"/>
          </a:p>
        </p:txBody>
      </p:sp>
      <p:sp>
        <p:nvSpPr>
          <p:cNvPr id="23" name="Text 14"/>
          <p:cNvSpPr/>
          <p:nvPr/>
        </p:nvSpPr>
        <p:spPr>
          <a:xfrm>
            <a:off x="1056442" y="7209703"/>
            <a:ext cx="13045678" cy="211217"/>
          </a:xfrm>
          <a:prstGeom prst="rect">
            <a:avLst/>
          </a:prstGeom>
          <a:noFill/>
          <a:ln/>
        </p:spPr>
        <p:txBody>
          <a:bodyPr wrap="none" lIns="0" tIns="0" rIns="0" bIns="0" rtlCol="0" anchor="t"/>
          <a:lstStyle/>
          <a:p>
            <a:pPr marL="0" indent="0" algn="l">
              <a:lnSpc>
                <a:spcPts val="1650"/>
              </a:lnSpc>
              <a:buNone/>
            </a:pPr>
            <a:r>
              <a:rPr lang="en-US" sz="1400">
                <a:solidFill>
                  <a:srgbClr val="443728"/>
                </a:solidFill>
                <a:latin typeface="Open Sans" pitchFamily="34" charset="0"/>
                <a:ea typeface="Open Sans" pitchFamily="34" charset="-122"/>
                <a:cs typeface="Open Sans" pitchFamily="34" charset="-120"/>
              </a:rPr>
              <a:t>Wir fassen das Gehörte/Geschehene in ein Gebet. In dieses Gebet können auch unsere Mitmenschen eingebunden werden.</a:t>
            </a:r>
            <a:endParaRPr lang="en-US" sz="14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FAA28AE03952C438763CCBAB82D5B4D" ma:contentTypeVersion="15" ma:contentTypeDescription="Ein neues Dokument erstellen." ma:contentTypeScope="" ma:versionID="1ad902cc6ab57d7e39b0ff7c6d3fa633">
  <xsd:schema xmlns:xsd="http://www.w3.org/2001/XMLSchema" xmlns:xs="http://www.w3.org/2001/XMLSchema" xmlns:p="http://schemas.microsoft.com/office/2006/metadata/properties" xmlns:ns2="8f02589b-a6b4-4f7e-b705-1df62d010f81" xmlns:ns3="7c9821bd-ed7e-4154-a355-be77216a61d8" targetNamespace="http://schemas.microsoft.com/office/2006/metadata/properties" ma:root="true" ma:fieldsID="eea582988cb9a18d8dcbf106e6bbc017" ns2:_="" ns3:_="">
    <xsd:import namespace="8f02589b-a6b4-4f7e-b705-1df62d010f81"/>
    <xsd:import namespace="7c9821bd-ed7e-4154-a355-be77216a61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T_x00fc_rche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2589b-a6b4-4f7e-b705-1df62d010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e90738e-cc2e-4c3a-9de5-4d11e7d1544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T_x00fc_rchen2" ma:index="21" nillable="true" ma:displayName="Türchen 2" ma:format="Dropdown" ma:internalName="T_x00fc_rchen2">
      <xsd:simpleType>
        <xsd:restriction base="dms:Text">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9821bd-ed7e-4154-a355-be77216a61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46f6dc7-542d-45ee-8b49-933d494d5c12}" ma:internalName="TaxCatchAll" ma:showField="CatchAllData" ma:web="7c9821bd-ed7e-4154-a355-be77216a61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c9821bd-ed7e-4154-a355-be77216a61d8" xsi:nil="true"/>
    <lcf76f155ced4ddcb4097134ff3c332f xmlns="8f02589b-a6b4-4f7e-b705-1df62d010f81">
      <Terms xmlns="http://schemas.microsoft.com/office/infopath/2007/PartnerControls"/>
    </lcf76f155ced4ddcb4097134ff3c332f>
    <T_x00fc_rchen2 xmlns="8f02589b-a6b4-4f7e-b705-1df62d010f81" xsi:nil="true"/>
  </documentManagement>
</p:properties>
</file>

<file path=customXml/itemProps1.xml><?xml version="1.0" encoding="utf-8"?>
<ds:datastoreItem xmlns:ds="http://schemas.openxmlformats.org/officeDocument/2006/customXml" ds:itemID="{60A9119B-1799-4CB4-8AE2-CD04F302284B}">
  <ds:schemaRefs>
    <ds:schemaRef ds:uri="7c9821bd-ed7e-4154-a355-be77216a61d8"/>
    <ds:schemaRef ds:uri="8f02589b-a6b4-4f7e-b705-1df62d010f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7F889C-A0F9-4009-BC22-630050A9AF8A}">
  <ds:schemaRefs>
    <ds:schemaRef ds:uri="http://schemas.microsoft.com/sharepoint/v3/contenttype/forms"/>
  </ds:schemaRefs>
</ds:datastoreItem>
</file>

<file path=customXml/itemProps3.xml><?xml version="1.0" encoding="utf-8"?>
<ds:datastoreItem xmlns:ds="http://schemas.openxmlformats.org/officeDocument/2006/customXml" ds:itemID="{0DB1386A-8194-452B-AC97-0D260A5011AC}">
  <ds:schemaRefs>
    <ds:schemaRef ds:uri="7c9821bd-ed7e-4154-a355-be77216a61d8"/>
    <ds:schemaRef ds:uri="8f02589b-a6b4-4f7e-b705-1df62d010f8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2484</Words>
  <Application>Microsoft Office PowerPoint</Application>
  <PresentationFormat>Benutzerdefiniert</PresentationFormat>
  <Paragraphs>289</Paragraphs>
  <Slides>22</Slides>
  <Notes>20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Aptos</vt:lpstr>
      <vt:lpstr>Arial</vt:lpstr>
      <vt:lpstr>Calibri</vt:lpstr>
      <vt:lpstr>Crimson Pro Bold</vt:lpstr>
      <vt:lpstr>Inter</vt:lpstr>
      <vt:lpstr>Inter Bold</vt:lpstr>
      <vt:lpstr>Inter Light</vt:lpstr>
      <vt:lpstr>Lora</vt:lpstr>
      <vt:lpstr>Open Sans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Katzer, Patricia</dc:creator>
  <cp:lastModifiedBy>Katzer, Patricia</cp:lastModifiedBy>
  <cp:revision>51</cp:revision>
  <dcterms:created xsi:type="dcterms:W3CDTF">2025-10-27T20:33:19Z</dcterms:created>
  <dcterms:modified xsi:type="dcterms:W3CDTF">2025-11-10T14:16:54Z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13342cd-19d9-47c2-b980-b1a6fe155e8d_Enabled">
    <vt:lpwstr>true</vt:lpwstr>
  </property>
  <property fmtid="{D5CDD505-2E9C-101B-9397-08002B2CF9AE}" pid="3" name="MSIP_Label_013342cd-19d9-47c2-b980-b1a6fe155e8d_SetDate">
    <vt:lpwstr>2025-10-30T12:46:39Z</vt:lpwstr>
  </property>
  <property fmtid="{D5CDD505-2E9C-101B-9397-08002B2CF9AE}" pid="4" name="MSIP_Label_013342cd-19d9-47c2-b980-b1a6fe155e8d_Method">
    <vt:lpwstr>Privileged</vt:lpwstr>
  </property>
  <property fmtid="{D5CDD505-2E9C-101B-9397-08002B2CF9AE}" pid="5" name="MSIP_Label_013342cd-19d9-47c2-b980-b1a6fe155e8d_Name">
    <vt:lpwstr>W - Weglegesachen - Label</vt:lpwstr>
  </property>
  <property fmtid="{D5CDD505-2E9C-101B-9397-08002B2CF9AE}" pid="6" name="MSIP_Label_013342cd-19d9-47c2-b980-b1a6fe155e8d_SiteId">
    <vt:lpwstr>4a064758-652f-4bed-9b07-ec935f575bb2</vt:lpwstr>
  </property>
  <property fmtid="{D5CDD505-2E9C-101B-9397-08002B2CF9AE}" pid="7" name="MSIP_Label_013342cd-19d9-47c2-b980-b1a6fe155e8d_ActionId">
    <vt:lpwstr>bbaa8e2c-6e0d-4f8e-8ff0-b9ffda7f0b8e</vt:lpwstr>
  </property>
  <property fmtid="{D5CDD505-2E9C-101B-9397-08002B2CF9AE}" pid="8" name="MSIP_Label_013342cd-19d9-47c2-b980-b1a6fe155e8d_ContentBits">
    <vt:lpwstr>0</vt:lpwstr>
  </property>
  <property fmtid="{D5CDD505-2E9C-101B-9397-08002B2CF9AE}" pid="9" name="MSIP_Label_013342cd-19d9-47c2-b980-b1a6fe155e8d_Tag">
    <vt:lpwstr>10, 0, 1, 1</vt:lpwstr>
  </property>
  <property fmtid="{D5CDD505-2E9C-101B-9397-08002B2CF9AE}" pid="10" name="ContentTypeId">
    <vt:lpwstr>0x0101000FAA28AE03952C438763CCBAB82D5B4D</vt:lpwstr>
  </property>
  <property fmtid="{D5CDD505-2E9C-101B-9397-08002B2CF9AE}" pid="11" name="MediaServiceImageTags">
    <vt:lpwstr/>
  </property>
</Properties>
</file>